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  <p:sldMasterId id="2147483680" r:id="rId5"/>
    <p:sldMasterId id="2147483667" r:id="rId6"/>
  </p:sldMasterIdLst>
  <p:notesMasterIdLst>
    <p:notesMasterId r:id="rId27"/>
  </p:notesMasterIdLst>
  <p:sldIdLst>
    <p:sldId id="406" r:id="rId7"/>
    <p:sldId id="387" r:id="rId8"/>
    <p:sldId id="388" r:id="rId9"/>
    <p:sldId id="393" r:id="rId10"/>
    <p:sldId id="389" r:id="rId11"/>
    <p:sldId id="390" r:id="rId12"/>
    <p:sldId id="394" r:id="rId13"/>
    <p:sldId id="395" r:id="rId14"/>
    <p:sldId id="391" r:id="rId15"/>
    <p:sldId id="396" r:id="rId16"/>
    <p:sldId id="397" r:id="rId17"/>
    <p:sldId id="398" r:id="rId18"/>
    <p:sldId id="399" r:id="rId19"/>
    <p:sldId id="392" r:id="rId20"/>
    <p:sldId id="400" r:id="rId21"/>
    <p:sldId id="401" r:id="rId22"/>
    <p:sldId id="402" r:id="rId23"/>
    <p:sldId id="403" r:id="rId24"/>
    <p:sldId id="404" r:id="rId25"/>
    <p:sldId id="405" r:id="rId26"/>
  </p:sldIdLst>
  <p:sldSz cx="18288000" cy="10287000"/>
  <p:notesSz cx="18288000" cy="10287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D3E4683-B6E2-48FD-A531-93AB0EBF6006}" v="4" dt="2025-11-06T18:57:46.456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348" y="3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8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elia Apfel" userId="5d481246-271b-4d67-93e2-3c5e21a983cc" providerId="ADAL" clId="{6D3E4683-B6E2-48FD-A531-93AB0EBF6006}"/>
    <pc:docChg chg="custSel modMainMaster">
      <pc:chgData name="Amelia Apfel" userId="5d481246-271b-4d67-93e2-3c5e21a983cc" providerId="ADAL" clId="{6D3E4683-B6E2-48FD-A531-93AB0EBF6006}" dt="2025-11-06T18:58:02.251" v="34" actId="1036"/>
      <pc:docMkLst>
        <pc:docMk/>
      </pc:docMkLst>
      <pc:sldMasterChg chg="modSp mod">
        <pc:chgData name="Amelia Apfel" userId="5d481246-271b-4d67-93e2-3c5e21a983cc" providerId="ADAL" clId="{6D3E4683-B6E2-48FD-A531-93AB0EBF6006}" dt="2025-11-06T18:57:21.883" v="12" actId="1038"/>
        <pc:sldMasterMkLst>
          <pc:docMk/>
          <pc:sldMasterMk cId="0" sldId="2147483648"/>
        </pc:sldMasterMkLst>
        <pc:picChg chg="mod">
          <ac:chgData name="Amelia Apfel" userId="5d481246-271b-4d67-93e2-3c5e21a983cc" providerId="ADAL" clId="{6D3E4683-B6E2-48FD-A531-93AB0EBF6006}" dt="2025-11-06T18:57:21.883" v="12" actId="1038"/>
          <ac:picMkLst>
            <pc:docMk/>
            <pc:sldMasterMk cId="0" sldId="2147483648"/>
            <ac:picMk id="5" creationId="{B101E9B4-A568-C041-A45B-6378EBE356A5}"/>
          </ac:picMkLst>
        </pc:picChg>
      </pc:sldMasterChg>
      <pc:sldMasterChg chg="modSp mod">
        <pc:chgData name="Amelia Apfel" userId="5d481246-271b-4d67-93e2-3c5e21a983cc" providerId="ADAL" clId="{6D3E4683-B6E2-48FD-A531-93AB0EBF6006}" dt="2025-11-06T18:58:02.251" v="34" actId="1036"/>
        <pc:sldMasterMkLst>
          <pc:docMk/>
          <pc:sldMasterMk cId="998491031" sldId="2147483667"/>
        </pc:sldMasterMkLst>
        <pc:picChg chg="mod">
          <ac:chgData name="Amelia Apfel" userId="5d481246-271b-4d67-93e2-3c5e21a983cc" providerId="ADAL" clId="{6D3E4683-B6E2-48FD-A531-93AB0EBF6006}" dt="2025-11-06T18:58:02.251" v="34" actId="1036"/>
          <ac:picMkLst>
            <pc:docMk/>
            <pc:sldMasterMk cId="998491031" sldId="2147483667"/>
            <ac:picMk id="5" creationId="{A2A664FB-FA88-6802-07EF-9E32C8478D99}"/>
          </ac:picMkLst>
        </pc:picChg>
      </pc:sldMasterChg>
      <pc:sldMasterChg chg="addSp delSp modSp mod">
        <pc:chgData name="Amelia Apfel" userId="5d481246-271b-4d67-93e2-3c5e21a983cc" providerId="ADAL" clId="{6D3E4683-B6E2-48FD-A531-93AB0EBF6006}" dt="2025-11-06T18:57:36.144" v="14"/>
        <pc:sldMasterMkLst>
          <pc:docMk/>
          <pc:sldMasterMk cId="581072880" sldId="2147483680"/>
        </pc:sldMasterMkLst>
        <pc:picChg chg="add mod">
          <ac:chgData name="Amelia Apfel" userId="5d481246-271b-4d67-93e2-3c5e21a983cc" providerId="ADAL" clId="{6D3E4683-B6E2-48FD-A531-93AB0EBF6006}" dt="2025-11-06T18:57:36.144" v="14"/>
          <ac:picMkLst>
            <pc:docMk/>
            <pc:sldMasterMk cId="581072880" sldId="2147483680"/>
            <ac:picMk id="2" creationId="{20BC8B1A-18A2-0EFE-32D6-FA31C0178A93}"/>
          </ac:picMkLst>
        </pc:picChg>
        <pc:picChg chg="del">
          <ac:chgData name="Amelia Apfel" userId="5d481246-271b-4d67-93e2-3c5e21a983cc" providerId="ADAL" clId="{6D3E4683-B6E2-48FD-A531-93AB0EBF6006}" dt="2025-11-06T18:57:35.817" v="13" actId="478"/>
          <ac:picMkLst>
            <pc:docMk/>
            <pc:sldMasterMk cId="581072880" sldId="2147483680"/>
            <ac:picMk id="3" creationId="{0FF0319B-7993-D8FD-6D92-B9207AFE9CB9}"/>
          </ac:picMkLst>
        </pc:pic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C3C5C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F5D-4F2E-9600-0CDE0CC8FFD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32006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F5D-4F2E-9600-0CDE0CC8FFD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FFC7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F5D-4F2E-9600-0CDE0CC8FF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6513279"/>
        <c:axId val="1346513759"/>
      </c:lineChart>
      <c:catAx>
        <c:axId val="1346513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759"/>
        <c:crosses val="autoZero"/>
        <c:auto val="1"/>
        <c:lblAlgn val="ctr"/>
        <c:lblOffset val="100"/>
        <c:noMultiLvlLbl val="0"/>
      </c:catAx>
      <c:valAx>
        <c:axId val="13465137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2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886308641483794"/>
          <c:y val="5.308673592372453E-2"/>
          <c:w val="0.72786079905575773"/>
          <c:h val="0.9221394539785373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</c:spPr>
          <c:dPt>
            <c:idx val="0"/>
            <c:bubble3D val="0"/>
            <c:spPr>
              <a:solidFill>
                <a:srgbClr val="32006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F48-44A8-BC88-C56D0AD0F868}"/>
              </c:ext>
            </c:extLst>
          </c:dPt>
          <c:dPt>
            <c:idx val="1"/>
            <c:bubble3D val="0"/>
            <c:spPr>
              <a:solidFill>
                <a:srgbClr val="C3C5C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F48-44A8-BC88-C56D0AD0F868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F48-44A8-BC88-C56D0AD0F8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C3C5C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C3C5C8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DD2-47F2-9F21-98DB591AA5F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32006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DD2-47F2-9F21-98DB591AA5F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FFC7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DD2-47F2-9F21-98DB591AA5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6513279"/>
        <c:axId val="1346513759"/>
      </c:lineChart>
      <c:catAx>
        <c:axId val="1346513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en-US"/>
          </a:p>
        </c:txPr>
        <c:crossAx val="1346513759"/>
        <c:crosses val="autoZero"/>
        <c:auto val="1"/>
        <c:lblAlgn val="ctr"/>
        <c:lblOffset val="100"/>
        <c:noMultiLvlLbl val="0"/>
      </c:catAx>
      <c:valAx>
        <c:axId val="13465137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2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</c:spPr>
          <c:dPt>
            <c:idx val="0"/>
            <c:bubble3D val="0"/>
            <c:spPr>
              <a:solidFill>
                <a:srgbClr val="32006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667-4FCD-8B48-B968278CE4AB}"/>
              </c:ext>
            </c:extLst>
          </c:dPt>
          <c:dPt>
            <c:idx val="1"/>
            <c:bubble3D val="0"/>
            <c:spPr>
              <a:solidFill>
                <a:srgbClr val="C3C5C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667-4FCD-8B48-B968278CE4AB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667-4FCD-8B48-B968278CE4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32006E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D66-436C-9075-A2BA513A9A4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FFC70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D66-436C-9075-A2BA513A9A4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D66-436C-9075-A2BA513A9A44}"/>
              </c:ext>
            </c:extLst>
          </c:dPt>
          <c:dPt>
            <c:idx val="1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D66-436C-9075-A2BA513A9A44}"/>
              </c:ext>
            </c:extLst>
          </c:dPt>
          <c:dPt>
            <c:idx val="2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D66-436C-9075-A2BA513A9A44}"/>
              </c:ext>
            </c:extLst>
          </c:dPt>
          <c:dPt>
            <c:idx val="3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5D66-436C-9075-A2BA513A9A44}"/>
              </c:ext>
            </c:extLst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D66-436C-9075-A2BA513A9A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89160736"/>
        <c:axId val="1139634047"/>
      </c:barChart>
      <c:catAx>
        <c:axId val="1589160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en-US"/>
          </a:p>
        </c:txPr>
        <c:crossAx val="1139634047"/>
        <c:crosses val="autoZero"/>
        <c:auto val="1"/>
        <c:lblAlgn val="ctr"/>
        <c:lblOffset val="100"/>
        <c:noMultiLvlLbl val="0"/>
      </c:catAx>
      <c:valAx>
        <c:axId val="11396340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891607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0.3273</cdr:x>
      <cdr:y>0.35847</cdr:y>
    </cdr:from>
    <cdr:to>
      <cdr:x>0.66579</cdr:x>
      <cdr:y>0.61096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AEC26415-A0BC-1201-5FA3-86308B68964B}"/>
            </a:ext>
          </a:extLst>
        </cdr:cNvPr>
        <cdr:cNvSpPr txBox="1"/>
      </cdr:nvSpPr>
      <cdr:spPr>
        <a:xfrm xmlns:a="http://schemas.openxmlformats.org/drawingml/2006/main">
          <a:off x="1535845" y="1325596"/>
          <a:ext cx="1588355" cy="9336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6000" b="1" kern="1200" dirty="0">
              <a:solidFill>
                <a:srgbClr val="32006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67</a:t>
          </a:r>
          <a:r>
            <a:rPr lang="en-US" sz="6000" kern="1200" dirty="0">
              <a:solidFill>
                <a:srgbClr val="32006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%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0358438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5EC541-A60F-4CC5-B2D5-20DFA0260ABE}" type="datetimeFigureOut">
              <a:rPr lang="en-US" smtClean="0"/>
              <a:t>11/6/2025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057900" y="1285875"/>
            <a:ext cx="6172200" cy="3471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828800" y="4951413"/>
            <a:ext cx="14630400" cy="40497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0358438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D76B6C-2654-4353-869D-6DDC8B26F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8336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66800" y="1866900"/>
            <a:ext cx="8345805" cy="78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066800" y="2933700"/>
            <a:ext cx="1280160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1151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4400" y="952500"/>
            <a:ext cx="10507345" cy="787400"/>
          </a:xfrm>
          <a:prstGeom prst="rect">
            <a:avLst/>
          </a:prstGeom>
        </p:spPr>
        <p:txBody>
          <a:bodyPr lIns="0" tIns="0" rIns="0" bIns="0"/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180846" y="2432812"/>
            <a:ext cx="15741015" cy="4770120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7" name="Freeform 12">
            <a:extLst>
              <a:ext uri="{FF2B5EF4-FFF2-40B4-BE49-F238E27FC236}">
                <a16:creationId xmlns:a16="http://schemas.microsoft.com/office/drawing/2014/main" id="{C07C3FFC-5810-6D02-33BC-47105EEA81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14400" y="1768856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4400" y="927100"/>
            <a:ext cx="10507345" cy="787400"/>
          </a:xfrm>
          <a:prstGeom prst="rect">
            <a:avLst/>
          </a:prstGeom>
        </p:spPr>
        <p:txBody>
          <a:bodyPr lIns="0" tIns="0" rIns="0" bIns="0"/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3EBD0C66-7982-B49D-FA8F-751EAA7567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14400" y="1739900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3620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145158C-B058-2DB5-1A72-3CB7757274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4400" y="4152900"/>
            <a:ext cx="9906000" cy="812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61669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3F5792-6349-03EC-283A-96098EA510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5CBE6D-A0AC-460C-BCD7-0FD9D341D7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356308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D396D-24AA-F0CA-1CAF-C47DEF3AC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4263"/>
            <a:ext cx="15773400" cy="7826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3FF50D-5E74-7B9E-13F2-D0E943146F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reeform 12">
            <a:extLst>
              <a:ext uri="{FF2B5EF4-FFF2-40B4-BE49-F238E27FC236}">
                <a16:creationId xmlns:a16="http://schemas.microsoft.com/office/drawing/2014/main" id="{2AB568CF-83E5-DC80-9F88-D84EBDC280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27100" y="1816099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333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AA861B2-E62E-9268-504D-3D50362E0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4263"/>
            <a:ext cx="15773400" cy="7826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F0669C52-E96D-77DF-96BF-C5D713F4CB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27100" y="1816099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462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7.jpg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2">
            <a:extLst>
              <a:ext uri="{FF2B5EF4-FFF2-40B4-BE49-F238E27FC236}">
                <a16:creationId xmlns:a16="http://schemas.microsoft.com/office/drawing/2014/main" id="{DC974A2A-6152-FEE7-3EEE-188E82542C4A}"/>
              </a:ext>
            </a:extLst>
          </p:cNvPr>
          <p:cNvGrpSpPr/>
          <p:nvPr userDrawn="1"/>
        </p:nvGrpSpPr>
        <p:grpSpPr>
          <a:xfrm>
            <a:off x="0" y="-1"/>
            <a:ext cx="18288000" cy="10287000"/>
            <a:chOff x="0" y="-1"/>
            <a:chExt cx="18288000" cy="10287000"/>
          </a:xfrm>
        </p:grpSpPr>
        <p:pic>
          <p:nvPicPr>
            <p:cNvPr id="8" name="object 3">
              <a:extLst>
                <a:ext uri="{FF2B5EF4-FFF2-40B4-BE49-F238E27FC236}">
                  <a16:creationId xmlns:a16="http://schemas.microsoft.com/office/drawing/2014/main" id="{B53CE90F-C531-7291-0F60-E147F5665B24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D4C78565-4217-9919-80EC-FB17DB2CC7D1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302995" y="9256776"/>
              <a:ext cx="4680204" cy="458724"/>
            </a:xfrm>
            <a:prstGeom prst="rect">
              <a:avLst/>
            </a:prstGeom>
          </p:spPr>
        </p:pic>
        <p:pic>
          <p:nvPicPr>
            <p:cNvPr id="10" name="object 5">
              <a:extLst>
                <a:ext uri="{FF2B5EF4-FFF2-40B4-BE49-F238E27FC236}">
                  <a16:creationId xmlns:a16="http://schemas.microsoft.com/office/drawing/2014/main" id="{5C92576D-CCFC-9F84-84D1-499814A3095D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0"/>
              <a:ext cx="18288000" cy="10287000"/>
            </a:xfrm>
            <a:prstGeom prst="rect">
              <a:avLst/>
            </a:prstGeom>
          </p:spPr>
        </p:pic>
      </p:grpSp>
      <p:pic>
        <p:nvPicPr>
          <p:cNvPr id="12" name="object 8">
            <a:extLst>
              <a:ext uri="{FF2B5EF4-FFF2-40B4-BE49-F238E27FC236}">
                <a16:creationId xmlns:a16="http://schemas.microsoft.com/office/drawing/2014/main" id="{00F83245-D5DD-3217-9147-1ECA604277B9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3302995" y="9256775"/>
            <a:ext cx="4680204" cy="458724"/>
          </a:xfrm>
          <a:prstGeom prst="rect">
            <a:avLst/>
          </a:prstGeom>
        </p:spPr>
      </p:pic>
      <p:sp>
        <p:nvSpPr>
          <p:cNvPr id="15" name="Title Placeholder 14">
            <a:extLst>
              <a:ext uri="{FF2B5EF4-FFF2-40B4-BE49-F238E27FC236}">
                <a16:creationId xmlns:a16="http://schemas.microsoft.com/office/drawing/2014/main" id="{7F4F1724-2183-A39C-DA7F-B6B13E9C7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7CDA8CE1-CA06-FBA1-CE13-0F0EF43C2A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01E9B4-A568-C041-A45B-6378EBE356A5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1500" y="9279301"/>
            <a:ext cx="5179700" cy="4572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5" r:id="rId4"/>
    <p:sldLayoutId id="2147483679" r:id="rId5"/>
  </p:sldLayoutIdLst>
  <p:txStyles>
    <p:titleStyle>
      <a:lvl1pPr>
        <a:defRPr sz="50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>
        <a:defRPr>
          <a:solidFill>
            <a:schemeClr val="bg1"/>
          </a:solidFill>
          <a:latin typeface="+mn-lt"/>
          <a:ea typeface="+mn-ea"/>
          <a:cs typeface="+mn-cs"/>
        </a:defRPr>
      </a:lvl1pPr>
      <a:lvl2pPr marL="457200">
        <a:defRPr>
          <a:solidFill>
            <a:schemeClr val="bg1"/>
          </a:solidFill>
          <a:latin typeface="+mn-lt"/>
          <a:ea typeface="+mn-ea"/>
          <a:cs typeface="+mn-cs"/>
        </a:defRPr>
      </a:lvl2pPr>
      <a:lvl3pPr marL="914400">
        <a:defRPr>
          <a:solidFill>
            <a:schemeClr val="bg1"/>
          </a:solidFill>
          <a:latin typeface="+mn-lt"/>
          <a:ea typeface="+mn-ea"/>
          <a:cs typeface="+mn-cs"/>
        </a:defRPr>
      </a:lvl3pPr>
      <a:lvl4pPr marL="1371600">
        <a:defRPr>
          <a:solidFill>
            <a:schemeClr val="bg1"/>
          </a:solidFill>
          <a:latin typeface="+mn-lt"/>
          <a:ea typeface="+mn-ea"/>
          <a:cs typeface="+mn-cs"/>
        </a:defRPr>
      </a:lvl4pPr>
      <a:lvl5pPr marL="1828800">
        <a:defRPr>
          <a:solidFill>
            <a:schemeClr val="bg1"/>
          </a:solidFill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2">
            <a:extLst>
              <a:ext uri="{FF2B5EF4-FFF2-40B4-BE49-F238E27FC236}">
                <a16:creationId xmlns:a16="http://schemas.microsoft.com/office/drawing/2014/main" id="{ECA41809-53AF-FEAD-D864-1AB2841A7E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6510" y="12700"/>
            <a:ext cx="18284190" cy="10287000"/>
            <a:chOff x="3809" y="-1"/>
            <a:chExt cx="18284190" cy="10287000"/>
          </a:xfrm>
        </p:grpSpPr>
        <p:pic>
          <p:nvPicPr>
            <p:cNvPr id="8" name="object 3">
              <a:extLst>
                <a:ext uri="{FF2B5EF4-FFF2-40B4-BE49-F238E27FC236}">
                  <a16:creationId xmlns:a16="http://schemas.microsoft.com/office/drawing/2014/main" id="{939F83B7-B865-0318-6CE4-52BD91293103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BED0A3D4-67BF-8462-E71C-1F1027E4C4EB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302995" y="9256776"/>
              <a:ext cx="4680204" cy="458724"/>
            </a:xfrm>
            <a:prstGeom prst="rect">
              <a:avLst/>
            </a:prstGeom>
          </p:spPr>
        </p:pic>
        <p:pic>
          <p:nvPicPr>
            <p:cNvPr id="10" name="object 5">
              <a:extLst>
                <a:ext uri="{FF2B5EF4-FFF2-40B4-BE49-F238E27FC236}">
                  <a16:creationId xmlns:a16="http://schemas.microsoft.com/office/drawing/2014/main" id="{1F72212B-E91D-95F1-7CC8-28E831862EF4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sp>
          <p:nvSpPr>
            <p:cNvPr id="11" name="object 6">
              <a:extLst>
                <a:ext uri="{FF2B5EF4-FFF2-40B4-BE49-F238E27FC236}">
                  <a16:creationId xmlns:a16="http://schemas.microsoft.com/office/drawing/2014/main" id="{71AD09D7-D627-C47E-3A81-74AF5CAB0C5D}"/>
                </a:ext>
              </a:extLst>
            </p:cNvPr>
            <p:cNvSpPr/>
            <p:nvPr/>
          </p:nvSpPr>
          <p:spPr>
            <a:xfrm>
              <a:off x="9534548" y="8816424"/>
              <a:ext cx="8753475" cy="1470660"/>
            </a:xfrm>
            <a:custGeom>
              <a:avLst/>
              <a:gdLst/>
              <a:ahLst/>
              <a:cxnLst/>
              <a:rect l="l" t="t" r="r" b="b"/>
              <a:pathLst>
                <a:path w="8753475" h="1470659">
                  <a:moveTo>
                    <a:pt x="8753451" y="0"/>
                  </a:moveTo>
                  <a:lnTo>
                    <a:pt x="0" y="1470574"/>
                  </a:lnTo>
                  <a:lnTo>
                    <a:pt x="8753451" y="1470574"/>
                  </a:lnTo>
                  <a:lnTo>
                    <a:pt x="8753451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7">
              <a:extLst>
                <a:ext uri="{FF2B5EF4-FFF2-40B4-BE49-F238E27FC236}">
                  <a16:creationId xmlns:a16="http://schemas.microsoft.com/office/drawing/2014/main" id="{432461AB-893F-097A-67E4-2FA0C18EFCB3}"/>
                </a:ext>
              </a:extLst>
            </p:cNvPr>
            <p:cNvSpPr/>
            <p:nvPr/>
          </p:nvSpPr>
          <p:spPr>
            <a:xfrm>
              <a:off x="10264044" y="8938784"/>
              <a:ext cx="8024495" cy="1348740"/>
            </a:xfrm>
            <a:custGeom>
              <a:avLst/>
              <a:gdLst/>
              <a:ahLst/>
              <a:cxnLst/>
              <a:rect l="l" t="t" r="r" b="b"/>
              <a:pathLst>
                <a:path w="8024494" h="1348740">
                  <a:moveTo>
                    <a:pt x="8023955" y="0"/>
                  </a:moveTo>
                  <a:lnTo>
                    <a:pt x="0" y="1348215"/>
                  </a:lnTo>
                  <a:lnTo>
                    <a:pt x="8023955" y="1348215"/>
                  </a:lnTo>
                  <a:lnTo>
                    <a:pt x="80239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8">
              <a:extLst>
                <a:ext uri="{FF2B5EF4-FFF2-40B4-BE49-F238E27FC236}">
                  <a16:creationId xmlns:a16="http://schemas.microsoft.com/office/drawing/2014/main" id="{35ACCFE5-6FB3-557B-AC18-7A4E8B76DC68}"/>
                </a:ext>
              </a:extLst>
            </p:cNvPr>
            <p:cNvSpPr/>
            <p:nvPr/>
          </p:nvSpPr>
          <p:spPr>
            <a:xfrm>
              <a:off x="926592" y="5065775"/>
              <a:ext cx="760095" cy="93980"/>
            </a:xfrm>
            <a:custGeom>
              <a:avLst/>
              <a:gdLst/>
              <a:ahLst/>
              <a:cxnLst/>
              <a:rect l="l" t="t" r="r" b="b"/>
              <a:pathLst>
                <a:path w="760094" h="93979">
                  <a:moveTo>
                    <a:pt x="759714" y="0"/>
                  </a:moveTo>
                  <a:lnTo>
                    <a:pt x="0" y="0"/>
                  </a:lnTo>
                  <a:lnTo>
                    <a:pt x="0" y="93725"/>
                  </a:lnTo>
                  <a:lnTo>
                    <a:pt x="732790" y="93725"/>
                  </a:lnTo>
                  <a:lnTo>
                    <a:pt x="759714" y="0"/>
                  </a:lnTo>
                  <a:close/>
                </a:path>
              </a:pathLst>
            </a:custGeom>
            <a:solidFill>
              <a:srgbClr val="FFD9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4" name="object 11" descr="UW Pediatrics logo">
            <a:extLst>
              <a:ext uri="{FF2B5EF4-FFF2-40B4-BE49-F238E27FC236}">
                <a16:creationId xmlns:a16="http://schemas.microsoft.com/office/drawing/2014/main" id="{2BAFBE71-E897-9D8C-5F0B-B5C460AB8DE1}"/>
              </a:ext>
            </a:extLst>
          </p:cNvPr>
          <p:cNvPicPr/>
          <p:nvPr userDrawn="1"/>
        </p:nvPicPr>
        <p:blipFill>
          <a:blip r:embed="rId5" cstate="print"/>
          <a:stretch>
            <a:fillRect/>
          </a:stretch>
        </p:blipFill>
        <p:spPr>
          <a:xfrm>
            <a:off x="14303502" y="9702545"/>
            <a:ext cx="3864863" cy="37718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0BC8B1A-18A2-0EFE-32D6-FA31C0178A9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1500" y="9279301"/>
            <a:ext cx="51797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072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B5DEB5-5B1C-CF93-520D-84C0B2C87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B5F9CA-6887-ABFC-2A58-4DA3CC4134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object 2">
            <a:extLst>
              <a:ext uri="{FF2B5EF4-FFF2-40B4-BE49-F238E27FC236}">
                <a16:creationId xmlns:a16="http://schemas.microsoft.com/office/drawing/2014/main" id="{791745E7-22D6-48E0-7938-376E8C4AC24B}"/>
              </a:ext>
            </a:extLst>
          </p:cNvPr>
          <p:cNvPicPr/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3144500" y="9227819"/>
            <a:ext cx="4754880" cy="46558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2A664FB-FA88-6802-07EF-9E32C8478D9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6735" y="9334500"/>
            <a:ext cx="5164465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491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3" r:id="rId3"/>
    <p:sldLayoutId id="214748367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0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1F231AE-ECF7-C8BA-2492-D067DBBC6F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4229100"/>
            <a:ext cx="9906000" cy="812800"/>
          </a:xfrm>
        </p:spPr>
        <p:txBody>
          <a:bodyPr/>
          <a:lstStyle/>
          <a:p>
            <a:r>
              <a:rPr lang="en-US" b="0" dirty="0">
                <a:solidFill>
                  <a:srgbClr val="FFFFFF"/>
                </a:solidFill>
                <a:latin typeface="Calibri Light"/>
                <a:cs typeface="Calibri Light"/>
              </a:rPr>
              <a:t>BRAND</a:t>
            </a:r>
            <a:r>
              <a:rPr lang="en-US" b="0" spc="-225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en-US" b="0" spc="-10" dirty="0">
                <a:solidFill>
                  <a:srgbClr val="FFFFFF"/>
                </a:solidFill>
                <a:latin typeface="Calibri Light"/>
                <a:cs typeface="Calibri Light"/>
              </a:rPr>
              <a:t>POWERPOINT</a:t>
            </a:r>
            <a:r>
              <a:rPr lang="en-US" b="0" spc="-204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en-US" b="0" spc="-10" dirty="0">
                <a:solidFill>
                  <a:srgbClr val="FFFFFF"/>
                </a:solidFill>
                <a:latin typeface="Calibri Light"/>
                <a:cs typeface="Calibri Light"/>
              </a:rPr>
              <a:t>TEMPLATE</a:t>
            </a:r>
            <a:endParaRPr lang="en-US" dirty="0"/>
          </a:p>
        </p:txBody>
      </p:sp>
      <p:sp>
        <p:nvSpPr>
          <p:cNvPr id="5" name="object 10">
            <a:extLst>
              <a:ext uri="{FF2B5EF4-FFF2-40B4-BE49-F238E27FC236}">
                <a16:creationId xmlns:a16="http://schemas.microsoft.com/office/drawing/2014/main" id="{D2CAE240-4332-C23F-70C8-01B174987240}"/>
              </a:ext>
            </a:extLst>
          </p:cNvPr>
          <p:cNvSpPr txBox="1"/>
          <p:nvPr/>
        </p:nvSpPr>
        <p:spPr>
          <a:xfrm>
            <a:off x="913891" y="5602934"/>
            <a:ext cx="997585" cy="1194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9800"/>
              </a:lnSpc>
              <a:spcBef>
                <a:spcPts val="100"/>
              </a:spcBef>
            </a:pPr>
            <a:r>
              <a:rPr sz="3200" b="0" spc="-25" dirty="0">
                <a:solidFill>
                  <a:srgbClr val="FFFFFF"/>
                </a:solidFill>
                <a:latin typeface="Calibri Light"/>
                <a:cs typeface="Calibri Light"/>
              </a:rPr>
              <a:t>Name </a:t>
            </a:r>
            <a:r>
              <a:rPr sz="3200" b="0" spc="-10" dirty="0">
                <a:solidFill>
                  <a:srgbClr val="FFFFFF"/>
                </a:solidFill>
                <a:latin typeface="Calibri Light"/>
                <a:cs typeface="Calibri Light"/>
              </a:rPr>
              <a:t>Title</a:t>
            </a:r>
            <a:endParaRPr sz="3200" dirty="0">
              <a:latin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27414171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3941D-C537-ABAE-0B22-914D9D0BD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6712" y="1052947"/>
            <a:ext cx="15773400" cy="782637"/>
          </a:xfrm>
        </p:spPr>
        <p:txBody>
          <a:bodyPr/>
          <a:lstStyle/>
          <a:p>
            <a:r>
              <a:rPr lang="en-US" dirty="0"/>
              <a:t>Multiple Templates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4954B77D-0898-6426-E2C8-E647E61AF5CF}"/>
              </a:ext>
            </a:extLst>
          </p:cNvPr>
          <p:cNvSpPr txBox="1"/>
          <p:nvPr/>
        </p:nvSpPr>
        <p:spPr>
          <a:xfrm>
            <a:off x="1076519" y="2560584"/>
            <a:ext cx="6238681" cy="1729641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ts val="3355"/>
              </a:lnSpc>
              <a:spcBef>
                <a:spcPct val="0"/>
              </a:spcBef>
            </a:pPr>
            <a:r>
              <a:rPr lang="en-US" sz="2795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Describe your graph or chart here. You may change your graph by going to the Chart Design tab. Feel free to delete or replace if necessary.</a:t>
            </a:r>
          </a:p>
        </p:txBody>
      </p:sp>
      <p:graphicFrame>
        <p:nvGraphicFramePr>
          <p:cNvPr id="4" name="Table 6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D02656E6-EB17-94FE-C246-C292946AA4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062386"/>
              </p:ext>
            </p:extLst>
          </p:nvPr>
        </p:nvGraphicFramePr>
        <p:xfrm>
          <a:off x="1083446" y="4957589"/>
          <a:ext cx="5693849" cy="3386136"/>
        </p:xfrm>
        <a:graphic>
          <a:graphicData uri="http://schemas.openxmlformats.org/drawingml/2006/table">
            <a:tbl>
              <a:tblPr firstRow="1"/>
              <a:tblGrid>
                <a:gridCol w="18912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2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endParaRPr lang="en-US" sz="11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2400" b="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Table Header</a:t>
                      </a: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5996975"/>
                  </a:ext>
                </a:extLst>
              </a:tr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r>
                        <a:rPr lang="en-US" sz="3999" b="1" dirty="0">
                          <a:solidFill>
                            <a:srgbClr val="32006E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Encode Sans Normal Heavy"/>
                        </a:rPr>
                        <a:t>25%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Open Sans"/>
                        </a:rPr>
                        <a:t>This is a table, add or delete rows and columns if needed.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r>
                        <a:rPr lang="en-US" sz="3999" b="1" dirty="0">
                          <a:solidFill>
                            <a:srgbClr val="32006E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Encode Sans Normal Heavy"/>
                        </a:rPr>
                        <a:t>72%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Open Sans"/>
                        </a:rPr>
                        <a:t>This is a table, add or delete rows and columns if needed.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" name="Chart 4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D942BE11-EB53-53C6-0EED-DD83AF0283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6682903"/>
              </p:ext>
            </p:extLst>
          </p:nvPr>
        </p:nvGraphicFramePr>
        <p:xfrm>
          <a:off x="9525000" y="621554"/>
          <a:ext cx="8006288" cy="52893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5C929046-D2A6-43F1-6E3D-CCC6E10DEA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14111667"/>
              </p:ext>
            </p:extLst>
          </p:nvPr>
        </p:nvGraphicFramePr>
        <p:xfrm>
          <a:off x="7187591" y="5718452"/>
          <a:ext cx="4546291" cy="35884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" name="Group 12">
            <a:extLst>
              <a:ext uri="{FF2B5EF4-FFF2-40B4-BE49-F238E27FC236}">
                <a16:creationId xmlns:a16="http://schemas.microsoft.com/office/drawing/2014/main" id="{30CF1AAC-C316-2FE5-6860-E3C6576A32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2039600" y="6650657"/>
            <a:ext cx="3804855" cy="1555057"/>
            <a:chOff x="0" y="-47625"/>
            <a:chExt cx="5073140" cy="2073408"/>
          </a:xfrm>
        </p:grpSpPr>
        <p:sp>
          <p:nvSpPr>
            <p:cNvPr id="8" name="TextBox 13">
              <a:extLst>
                <a:ext uri="{FF2B5EF4-FFF2-40B4-BE49-F238E27FC236}">
                  <a16:creationId xmlns:a16="http://schemas.microsoft.com/office/drawing/2014/main" id="{40DE9C74-694A-3BDC-A1BE-85ED21BE80C1}"/>
                </a:ext>
              </a:extLst>
            </p:cNvPr>
            <p:cNvSpPr txBox="1"/>
            <p:nvPr/>
          </p:nvSpPr>
          <p:spPr>
            <a:xfrm>
              <a:off x="0" y="674986"/>
              <a:ext cx="5073140" cy="135079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700"/>
                </a:lnSpc>
              </a:pPr>
              <a:r>
                <a:rPr lang="en-US" sz="180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Open Sans"/>
                </a:rPr>
                <a:t>Describe your graph or chart here. You may change your graph by going to the Chart Design tab.</a:t>
              </a:r>
            </a:p>
          </p:txBody>
        </p:sp>
        <p:sp>
          <p:nvSpPr>
            <p:cNvPr id="9" name="TextBox 14">
              <a:extLst>
                <a:ext uri="{FF2B5EF4-FFF2-40B4-BE49-F238E27FC236}">
                  <a16:creationId xmlns:a16="http://schemas.microsoft.com/office/drawing/2014/main" id="{A5AC6610-3300-C516-D369-7F11AB930038}"/>
                </a:ext>
              </a:extLst>
            </p:cNvPr>
            <p:cNvSpPr txBox="1"/>
            <p:nvPr/>
          </p:nvSpPr>
          <p:spPr>
            <a:xfrm>
              <a:off x="0" y="-47625"/>
              <a:ext cx="5073140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700"/>
                </a:lnSpc>
              </a:pPr>
              <a:r>
                <a:rPr lang="en-US" sz="1800" b="1" dirty="0">
                  <a:solidFill>
                    <a:srgbClr val="32006E"/>
                  </a:solidFill>
                  <a:latin typeface="Encode Sans" pitchFamily="2" charset="0"/>
                  <a:ea typeface="Open Sans Bold"/>
                  <a:cs typeface="Open Sans Bold"/>
                  <a:sym typeface="Open Sans Bold"/>
                </a:rPr>
                <a:t>Chart title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134050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ED8ED-CF58-A5A7-F770-835501EE4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 Chart Template</a:t>
            </a:r>
          </a:p>
        </p:txBody>
      </p:sp>
      <p:graphicFrame>
        <p:nvGraphicFramePr>
          <p:cNvPr id="3" name="Chart 2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4BCF9584-4707-AE7A-4243-CEF40A527A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17996384"/>
              </p:ext>
            </p:extLst>
          </p:nvPr>
        </p:nvGraphicFramePr>
        <p:xfrm>
          <a:off x="4027006" y="2168089"/>
          <a:ext cx="10233987" cy="66885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233404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1B5AD9-1FB3-F8DF-53A2-DC439C13B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Pie Graph Template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57BA19A9-90F8-4D3B-5F8A-94FCFFDDF42B}"/>
              </a:ext>
            </a:extLst>
          </p:cNvPr>
          <p:cNvSpPr txBox="1"/>
          <p:nvPr/>
        </p:nvSpPr>
        <p:spPr>
          <a:xfrm>
            <a:off x="8392266" y="4722512"/>
            <a:ext cx="1503468" cy="84197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000" b="1" kern="1200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67</a:t>
            </a:r>
            <a:r>
              <a:rPr lang="en-US" sz="6000" kern="1200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%</a:t>
            </a:r>
          </a:p>
        </p:txBody>
      </p:sp>
      <p:graphicFrame>
        <p:nvGraphicFramePr>
          <p:cNvPr id="4" name="Chart 3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929EDDC5-DCD5-594A-563F-A21928E636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46108"/>
              </p:ext>
            </p:extLst>
          </p:nvPr>
        </p:nvGraphicFramePr>
        <p:xfrm>
          <a:off x="5334000" y="2247900"/>
          <a:ext cx="7239000" cy="604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817964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5FBBE7-11B8-9F77-ADAC-2B18CC35BE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Bar Graph Template</a:t>
            </a:r>
          </a:p>
        </p:txBody>
      </p:sp>
      <p:graphicFrame>
        <p:nvGraphicFramePr>
          <p:cNvPr id="3" name="Chart 2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B2F4C3A1-948E-0B7A-2BE1-BBCED33E49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56708023"/>
              </p:ext>
            </p:extLst>
          </p:nvPr>
        </p:nvGraphicFramePr>
        <p:xfrm>
          <a:off x="4229100" y="2252017"/>
          <a:ext cx="9829800" cy="68040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374866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ADCDFD-0A6F-6ABE-332A-C01D5F095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B365F0A0-E6C4-78F5-E534-0E222FF42CDD}"/>
              </a:ext>
            </a:extLst>
          </p:cNvPr>
          <p:cNvSpPr txBox="1">
            <a:spLocks/>
          </p:cNvSpPr>
          <p:nvPr/>
        </p:nvSpPr>
        <p:spPr>
          <a:xfrm>
            <a:off x="1180846" y="2432812"/>
            <a:ext cx="15741015" cy="47701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endParaRPr lang="en-US" dirty="0">
              <a:sym typeface="Open Sans"/>
            </a:endParaRP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endParaRPr lang="en-US" dirty="0">
              <a:sym typeface="Open Sans"/>
            </a:endParaRP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4246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E2EB60-545D-8A97-6F62-AC1EF7ED3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Commitment and Excellence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2F91D18F-F8CB-3DEB-27D5-C80E206717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58849" y="3125140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88F94E5C-32A0-0466-E1BE-409CFF72CDDA}"/>
              </a:ext>
            </a:extLst>
          </p:cNvPr>
          <p:cNvSpPr/>
          <p:nvPr/>
        </p:nvSpPr>
        <p:spPr>
          <a:xfrm>
            <a:off x="1187368" y="3489380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Exceptional Patient Care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1B0FCCA6-BF4E-7C28-B23D-350BC0319830}"/>
              </a:ext>
            </a:extLst>
          </p:cNvPr>
          <p:cNvSpPr/>
          <p:nvPr/>
        </p:nvSpPr>
        <p:spPr>
          <a:xfrm>
            <a:off x="1187369" y="3989542"/>
            <a:ext cx="4724684" cy="193100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University of Washington Pediatrics department is dedicated to providing world-class, comprehensive care for children, ensuring their physical, emotional, and developmental needs are met with the utmost compassion and expertise.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62686D19-CB53-0DA9-8BBD-33273E0C67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50094" y="3140864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C2351355-E37C-48F0-40C3-72CE68FB23C9}"/>
              </a:ext>
            </a:extLst>
          </p:cNvPr>
          <p:cNvSpPr/>
          <p:nvPr/>
        </p:nvSpPr>
        <p:spPr>
          <a:xfrm>
            <a:off x="6878612" y="3505104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Innovative Approach</a:t>
            </a: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3E6FF23D-F98B-182E-2943-0A3491D3E0A8}"/>
              </a:ext>
            </a:extLst>
          </p:cNvPr>
          <p:cNvSpPr/>
          <p:nvPr/>
        </p:nvSpPr>
        <p:spPr>
          <a:xfrm>
            <a:off x="6878613" y="4005266"/>
            <a:ext cx="4421314" cy="16091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 continually seek out and implement the latest advancements in pediatric medicine, technology, and research to deliver the most effective and cutting-edge treatments for our patients.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Object 8">
            <a:extLst>
              <a:ext uri="{FF2B5EF4-FFF2-40B4-BE49-F238E27FC236}">
                <a16:creationId xmlns:a16="http://schemas.microsoft.com/office/drawing/2014/main" id="{9EF19780-0E89-7500-7A92-D6EE95EFC9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39" y="3131082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0" name="Object 9">
            <a:extLst>
              <a:ext uri="{FF2B5EF4-FFF2-40B4-BE49-F238E27FC236}">
                <a16:creationId xmlns:a16="http://schemas.microsoft.com/office/drawing/2014/main" id="{59547B7A-30A9-66E0-612A-BC5BA467DA6A}"/>
              </a:ext>
            </a:extLst>
          </p:cNvPr>
          <p:cNvSpPr/>
          <p:nvPr/>
        </p:nvSpPr>
        <p:spPr>
          <a:xfrm>
            <a:off x="12569857" y="3495322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Collaborative Partnerships</a:t>
            </a:r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4A96A461-2A1D-0FC1-4C44-31F98D8D5451}"/>
              </a:ext>
            </a:extLst>
          </p:cNvPr>
          <p:cNvSpPr/>
          <p:nvPr/>
        </p:nvSpPr>
        <p:spPr>
          <a:xfrm>
            <a:off x="12569857" y="3995484"/>
            <a:ext cx="4575425" cy="16091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By fostering strong relationships with leading healthcare organizations, academic institutions, and community partners, we are able to leverage a diverse range of resources and expertise to enhance the care we provide.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Object 11">
            <a:extLst>
              <a:ext uri="{FF2B5EF4-FFF2-40B4-BE49-F238E27FC236}">
                <a16:creationId xmlns:a16="http://schemas.microsoft.com/office/drawing/2014/main" id="{E57DA320-8A25-C49C-67B7-82C2E137C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58849" y="6487631"/>
            <a:ext cx="8284679" cy="2453533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F1F19AE8-4C33-BA0B-88FE-1780261C05A3}"/>
              </a:ext>
            </a:extLst>
          </p:cNvPr>
          <p:cNvSpPr/>
          <p:nvPr/>
        </p:nvSpPr>
        <p:spPr>
          <a:xfrm>
            <a:off x="1142717" y="6851872"/>
            <a:ext cx="5044026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Commitment to Education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bject 13">
            <a:extLst>
              <a:ext uri="{FF2B5EF4-FFF2-40B4-BE49-F238E27FC236}">
                <a16:creationId xmlns:a16="http://schemas.microsoft.com/office/drawing/2014/main" id="{D2FAF748-D51E-455E-473B-19B45720443D}"/>
              </a:ext>
            </a:extLst>
          </p:cNvPr>
          <p:cNvSpPr/>
          <p:nvPr/>
        </p:nvSpPr>
        <p:spPr>
          <a:xfrm>
            <a:off x="1142716" y="7352032"/>
            <a:ext cx="7536525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ea typeface="Inter" pitchFamily="34" charset="-122"/>
                <a:cs typeface="Inter" pitchFamily="34" charset="-120"/>
              </a:rPr>
              <a:t>Nurturing the next generation of pediatric professionals is a top priority. We are dedicated to training the brightest minds and empowering them to push the boundaries of pediatric care.</a:t>
            </a:r>
            <a:endParaRPr lang="en-US" sz="4050"/>
          </a:p>
        </p:txBody>
      </p:sp>
      <p:sp>
        <p:nvSpPr>
          <p:cNvPr id="15" name="Object 14">
            <a:extLst>
              <a:ext uri="{FF2B5EF4-FFF2-40B4-BE49-F238E27FC236}">
                <a16:creationId xmlns:a16="http://schemas.microsoft.com/office/drawing/2014/main" id="{03E627B6-026A-A99F-79DA-4706D22C26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284553" y="6487631"/>
            <a:ext cx="8284679" cy="2453533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6" name="Object 15">
            <a:extLst>
              <a:ext uri="{FF2B5EF4-FFF2-40B4-BE49-F238E27FC236}">
                <a16:creationId xmlns:a16="http://schemas.microsoft.com/office/drawing/2014/main" id="{E8BB99F8-9503-68AA-AC77-5C9A98E3F89C}"/>
              </a:ext>
            </a:extLst>
          </p:cNvPr>
          <p:cNvSpPr/>
          <p:nvPr/>
        </p:nvSpPr>
        <p:spPr>
          <a:xfrm>
            <a:off x="9713073" y="6851872"/>
            <a:ext cx="3850528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Driving Positive Change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Object 16">
            <a:extLst>
              <a:ext uri="{FF2B5EF4-FFF2-40B4-BE49-F238E27FC236}">
                <a16:creationId xmlns:a16="http://schemas.microsoft.com/office/drawing/2014/main" id="{2C5F7845-C400-7F25-BF6D-7A058C53FDA8}"/>
              </a:ext>
            </a:extLst>
          </p:cNvPr>
          <p:cNvSpPr/>
          <p:nvPr/>
        </p:nvSpPr>
        <p:spPr>
          <a:xfrm>
            <a:off x="9713073" y="7352032"/>
            <a:ext cx="6822328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ea typeface="Inter" pitchFamily="34" charset="-122"/>
                <a:cs typeface="Inter" pitchFamily="34" charset="-120"/>
              </a:rPr>
              <a:t>Our core values of integrity, innovation, and excellence guide us in our mission to improve the health and well-being of children, both in our local community and around the world.</a:t>
            </a:r>
            <a:endParaRPr lang="en-US" sz="4050"/>
          </a:p>
        </p:txBody>
      </p:sp>
    </p:spTree>
    <p:extLst>
      <p:ext uri="{BB962C8B-B14F-4D97-AF65-F5344CB8AC3E}">
        <p14:creationId xmlns:p14="http://schemas.microsoft.com/office/powerpoint/2010/main" val="40458917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40EDB-1292-9FC3-BC6B-9F16AFEC1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C0416C6D-0DEF-A1AA-0415-02B7FD8C1D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4197" y="2994237"/>
            <a:ext cx="5427893" cy="2484066"/>
          </a:xfrm>
          <a:prstGeom prst="rect">
            <a:avLst/>
          </a:prstGeom>
          <a:ln w="9525">
            <a:solidFill>
              <a:srgbClr val="32006E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en-US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CF844FD1-561C-1E69-71B9-58DBB2241DE9}"/>
              </a:ext>
            </a:extLst>
          </p:cNvPr>
          <p:cNvSpPr/>
          <p:nvPr/>
        </p:nvSpPr>
        <p:spPr>
          <a:xfrm>
            <a:off x="1142716" y="3358477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10FF7EE9-D7A7-0009-217F-0629DFF9CB85}"/>
              </a:ext>
            </a:extLst>
          </p:cNvPr>
          <p:cNvSpPr/>
          <p:nvPr/>
        </p:nvSpPr>
        <p:spPr>
          <a:xfrm>
            <a:off x="1142716" y="3858639"/>
            <a:ext cx="4648485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52432E9F-BA27-13ED-C869-B076DDF254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27768" y="2994237"/>
            <a:ext cx="5427893" cy="2437419"/>
          </a:xfrm>
          <a:prstGeom prst="rect">
            <a:avLst/>
          </a:prstGeom>
          <a:solidFill>
            <a:schemeClr val="bg1"/>
          </a:solidFill>
          <a:ln>
            <a:solidFill>
              <a:srgbClr val="BAB0C9"/>
            </a:solidFill>
          </a:ln>
        </p:spPr>
        <p:txBody>
          <a:bodyPr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B41775BB-07E5-FFE4-0859-D7F19F7D059E}"/>
              </a:ext>
            </a:extLst>
          </p:cNvPr>
          <p:cNvSpPr/>
          <p:nvPr/>
        </p:nvSpPr>
        <p:spPr>
          <a:xfrm>
            <a:off x="6856286" y="3358477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3348476A-26CF-630F-C25C-B8DD4EEF37D3}"/>
              </a:ext>
            </a:extLst>
          </p:cNvPr>
          <p:cNvSpPr/>
          <p:nvPr/>
        </p:nvSpPr>
        <p:spPr>
          <a:xfrm>
            <a:off x="6856287" y="3858639"/>
            <a:ext cx="4649914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9" name="Object 8">
            <a:extLst>
              <a:ext uri="{FF2B5EF4-FFF2-40B4-BE49-F238E27FC236}">
                <a16:creationId xmlns:a16="http://schemas.microsoft.com/office/drawing/2014/main" id="{344E8F5A-0E4A-8058-DE2D-79FAF4ACB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40" y="2994237"/>
            <a:ext cx="5427893" cy="2437419"/>
          </a:xfrm>
          <a:prstGeom prst="rect">
            <a:avLst/>
          </a:prstGeom>
          <a:solidFill>
            <a:schemeClr val="bg1"/>
          </a:solidFill>
          <a:ln>
            <a:solidFill>
              <a:srgbClr val="5D348B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0" name="Object 9">
            <a:extLst>
              <a:ext uri="{FF2B5EF4-FFF2-40B4-BE49-F238E27FC236}">
                <a16:creationId xmlns:a16="http://schemas.microsoft.com/office/drawing/2014/main" id="{8DC9C30F-CF99-E27D-0CE7-7D87D510C442}"/>
              </a:ext>
            </a:extLst>
          </p:cNvPr>
          <p:cNvSpPr/>
          <p:nvPr/>
        </p:nvSpPr>
        <p:spPr>
          <a:xfrm>
            <a:off x="12569858" y="3358477"/>
            <a:ext cx="5185067" cy="4461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 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79981BE6-ACBA-C048-A6C6-4B9B418F7E6F}"/>
              </a:ext>
            </a:extLst>
          </p:cNvPr>
          <p:cNvSpPr/>
          <p:nvPr/>
        </p:nvSpPr>
        <p:spPr>
          <a:xfrm>
            <a:off x="12569858" y="3857779"/>
            <a:ext cx="4803742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2" name="Object 11">
            <a:extLst>
              <a:ext uri="{FF2B5EF4-FFF2-40B4-BE49-F238E27FC236}">
                <a16:creationId xmlns:a16="http://schemas.microsoft.com/office/drawing/2014/main" id="{04383D9E-FA31-4710-C256-2B424E282A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4197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FFC70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E8752823-3CCC-3F46-39C0-7AFFB38C81DD}"/>
              </a:ext>
            </a:extLst>
          </p:cNvPr>
          <p:cNvSpPr/>
          <p:nvPr/>
        </p:nvSpPr>
        <p:spPr>
          <a:xfrm>
            <a:off x="1142717" y="6199226"/>
            <a:ext cx="4648484" cy="40411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bject 13">
            <a:extLst>
              <a:ext uri="{FF2B5EF4-FFF2-40B4-BE49-F238E27FC236}">
                <a16:creationId xmlns:a16="http://schemas.microsoft.com/office/drawing/2014/main" id="{4C1E3A9C-26D7-B070-D794-9AA4EBFAFC4D}"/>
              </a:ext>
            </a:extLst>
          </p:cNvPr>
          <p:cNvSpPr/>
          <p:nvPr/>
        </p:nvSpPr>
        <p:spPr>
          <a:xfrm>
            <a:off x="1142717" y="7067867"/>
            <a:ext cx="4800884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5" name="Object 14">
            <a:extLst>
              <a:ext uri="{FF2B5EF4-FFF2-40B4-BE49-F238E27FC236}">
                <a16:creationId xmlns:a16="http://schemas.microsoft.com/office/drawing/2014/main" id="{59368798-F8A7-68AF-F74E-6A2412674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27768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C3C5C8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6" name="Object 15">
            <a:extLst>
              <a:ext uri="{FF2B5EF4-FFF2-40B4-BE49-F238E27FC236}">
                <a16:creationId xmlns:a16="http://schemas.microsoft.com/office/drawing/2014/main" id="{7C53F42B-85AF-95DD-DEF5-D0B58445CBC1}"/>
              </a:ext>
            </a:extLst>
          </p:cNvPr>
          <p:cNvSpPr/>
          <p:nvPr/>
        </p:nvSpPr>
        <p:spPr>
          <a:xfrm>
            <a:off x="6856286" y="6199226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Object 16">
            <a:extLst>
              <a:ext uri="{FF2B5EF4-FFF2-40B4-BE49-F238E27FC236}">
                <a16:creationId xmlns:a16="http://schemas.microsoft.com/office/drawing/2014/main" id="{83349C37-5BDF-F1C3-6980-037B6FA164BC}"/>
              </a:ext>
            </a:extLst>
          </p:cNvPr>
          <p:cNvSpPr/>
          <p:nvPr/>
        </p:nvSpPr>
        <p:spPr>
          <a:xfrm>
            <a:off x="6760527" y="7067867"/>
            <a:ext cx="4649915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8" name="Object 17">
            <a:extLst>
              <a:ext uri="{FF2B5EF4-FFF2-40B4-BE49-F238E27FC236}">
                <a16:creationId xmlns:a16="http://schemas.microsoft.com/office/drawing/2014/main" id="{3E8126C8-A7CA-FFE3-3A01-927C558D09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40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008995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9" name="Object 18">
            <a:extLst>
              <a:ext uri="{FF2B5EF4-FFF2-40B4-BE49-F238E27FC236}">
                <a16:creationId xmlns:a16="http://schemas.microsoft.com/office/drawing/2014/main" id="{E5DAACFF-5E1C-09F1-8AAF-B5D5AE6A72C4}"/>
              </a:ext>
            </a:extLst>
          </p:cNvPr>
          <p:cNvSpPr/>
          <p:nvPr/>
        </p:nvSpPr>
        <p:spPr>
          <a:xfrm>
            <a:off x="12573000" y="6199226"/>
            <a:ext cx="5185067" cy="40411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Object 19">
            <a:extLst>
              <a:ext uri="{FF2B5EF4-FFF2-40B4-BE49-F238E27FC236}">
                <a16:creationId xmlns:a16="http://schemas.microsoft.com/office/drawing/2014/main" id="{B37F63B5-9232-2512-DF33-69B4F24901BC}"/>
              </a:ext>
            </a:extLst>
          </p:cNvPr>
          <p:cNvSpPr/>
          <p:nvPr/>
        </p:nvSpPr>
        <p:spPr>
          <a:xfrm>
            <a:off x="12569859" y="7067867"/>
            <a:ext cx="4727542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6540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58BE65-79EC-730E-1BE0-9CC266F1CC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pic>
        <p:nvPicPr>
          <p:cNvPr id="3" name="Picture 2" descr="A group of people sitting at tables">
            <a:extLst>
              <a:ext uri="{FF2B5EF4-FFF2-40B4-BE49-F238E27FC236}">
                <a16:creationId xmlns:a16="http://schemas.microsoft.com/office/drawing/2014/main" id="{004A1C8D-2511-EC0E-2BCA-5409A589B4C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9" t="37858" r="-477" b="7499"/>
          <a:stretch/>
        </p:blipFill>
        <p:spPr>
          <a:xfrm>
            <a:off x="1516272" y="3058569"/>
            <a:ext cx="15255455" cy="5537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0633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4D56DF-9071-488A-2FBF-5D640D958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FFB08F83-707E-792E-5422-A47F6B72AD4C}"/>
              </a:ext>
            </a:extLst>
          </p:cNvPr>
          <p:cNvSpPr/>
          <p:nvPr/>
        </p:nvSpPr>
        <p:spPr>
          <a:xfrm>
            <a:off x="1428393" y="2328726"/>
            <a:ext cx="8170407" cy="672683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4350" indent="-364350" algn="l">
              <a:lnSpc>
                <a:spcPts val="4494"/>
              </a:lnSpc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	</a:t>
            </a:r>
          </a:p>
          <a:p>
            <a:pPr lvl="1">
              <a:lnSpc>
                <a:spcPts val="3410"/>
              </a:lnSpc>
              <a:spcBef>
                <a:spcPts val="458"/>
              </a:spcBef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3E9BBE74-4B4B-6D59-3860-752E4313F9D3}"/>
              </a:ext>
            </a:extLst>
          </p:cNvPr>
          <p:cNvSpPr/>
          <p:nvPr/>
        </p:nvSpPr>
        <p:spPr>
          <a:xfrm>
            <a:off x="9427392" y="2328726"/>
            <a:ext cx="8170407" cy="672683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4350" indent="-364350" algn="l">
              <a:lnSpc>
                <a:spcPts val="4494"/>
              </a:lnSpc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</a:t>
            </a:r>
          </a:p>
          <a:p>
            <a:pPr marL="364350" indent="-364350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  <a:p>
            <a:pPr marL="514350"/>
            <a:endParaRPr lang="en-US" sz="2459" kern="0" spc="-5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9033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64EC28A8-70AA-ADAB-BF7E-DA2FC3B05E7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568825" y="4298950"/>
            <a:ext cx="9150350" cy="16891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2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999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ex Gyre Bonum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6125001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7F0EEC-907E-322E-FDD7-648301879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2DCF05-9AB2-C0F8-2069-7896ACAC83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Open Sans"/>
            </a:endParaRP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Open Sans"/>
            </a:endParaRP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2658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93B19CD6-9188-6E6C-024B-3B40D2DE117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568584" y="4298269"/>
            <a:ext cx="9150832" cy="16904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>
              <a:defRPr sz="50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2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Tex Gyre Bonum"/>
                <a:cs typeface="Tex Gyre Bonum"/>
                <a:sym typeface="Tex Gyre Bonum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924792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CFAEF8-FF56-3F0B-245C-A0217CF4D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57DE89-2C7F-9D13-2BB2-2D48E592D7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5016758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Lorem ipsum dolor sit </a:t>
            </a:r>
            <a:r>
              <a:rPr lang="en-US" sz="2800" dirty="0" err="1"/>
              <a:t>amet</a:t>
            </a:r>
            <a:r>
              <a:rPr lang="en-US" sz="2800" dirty="0"/>
              <a:t>, </a:t>
            </a:r>
            <a:r>
              <a:rPr lang="en-US" sz="2800" dirty="0" err="1"/>
              <a:t>consectetur</a:t>
            </a:r>
            <a:r>
              <a:rPr lang="en-US" sz="2800" dirty="0"/>
              <a:t> </a:t>
            </a:r>
            <a:r>
              <a:rPr lang="en-US" sz="2800" dirty="0" err="1"/>
              <a:t>adipiscing</a:t>
            </a:r>
            <a:r>
              <a:rPr lang="en-US" sz="2800" dirty="0"/>
              <a:t> </a:t>
            </a:r>
            <a:r>
              <a:rPr lang="en-US" sz="2800" dirty="0" err="1"/>
              <a:t>elit</a:t>
            </a:r>
            <a:r>
              <a:rPr lang="en-US" sz="2800" dirty="0"/>
              <a:t>, sed do </a:t>
            </a:r>
            <a:r>
              <a:rPr lang="en-US" sz="2800" dirty="0" err="1"/>
              <a:t>eiusmod</a:t>
            </a:r>
            <a:r>
              <a:rPr lang="en-US" sz="2800" dirty="0"/>
              <a:t> </a:t>
            </a:r>
            <a:r>
              <a:rPr lang="en-US" sz="2800" dirty="0" err="1"/>
              <a:t>tempor</a:t>
            </a:r>
            <a:r>
              <a:rPr lang="en-US" sz="2800" dirty="0"/>
              <a:t> </a:t>
            </a:r>
            <a:r>
              <a:rPr lang="en-US" sz="2800" dirty="0" err="1"/>
              <a:t>incididunt</a:t>
            </a:r>
            <a:r>
              <a:rPr lang="en-US" sz="2800" dirty="0"/>
              <a:t> </a:t>
            </a:r>
            <a:r>
              <a:rPr lang="en-US" sz="2800" dirty="0" err="1"/>
              <a:t>ut</a:t>
            </a:r>
            <a:r>
              <a:rPr lang="en-US" sz="2800" dirty="0"/>
              <a:t> labore et dolore magna </a:t>
            </a:r>
            <a:r>
              <a:rPr lang="en-US" sz="2800" dirty="0" err="1"/>
              <a:t>aliqua</a:t>
            </a:r>
            <a:r>
              <a:rPr lang="en-US" sz="2800" dirty="0"/>
              <a:t>. Ut </a:t>
            </a:r>
            <a:r>
              <a:rPr lang="en-US" sz="2800" dirty="0" err="1"/>
              <a:t>enim</a:t>
            </a:r>
            <a:r>
              <a:rPr lang="en-US" sz="2800" dirty="0"/>
              <a:t> ad minim </a:t>
            </a:r>
            <a:r>
              <a:rPr lang="en-US" sz="2800" dirty="0" err="1"/>
              <a:t>veniam</a:t>
            </a:r>
            <a:r>
              <a:rPr lang="en-US" sz="2800" dirty="0"/>
              <a:t>, </a:t>
            </a:r>
            <a:r>
              <a:rPr lang="en-US" sz="2800" dirty="0" err="1"/>
              <a:t>quis</a:t>
            </a:r>
            <a:r>
              <a:rPr lang="en-US" sz="2800" dirty="0"/>
              <a:t> </a:t>
            </a:r>
            <a:r>
              <a:rPr lang="en-US" sz="2800" dirty="0" err="1"/>
              <a:t>nostrud</a:t>
            </a:r>
            <a:r>
              <a:rPr lang="en-US" sz="2800" dirty="0"/>
              <a:t> exercitation </a:t>
            </a:r>
            <a:r>
              <a:rPr lang="en-US" sz="2800" dirty="0" err="1"/>
              <a:t>ullamco</a:t>
            </a:r>
            <a:r>
              <a:rPr lang="en-US" sz="2800" dirty="0"/>
              <a:t> </a:t>
            </a:r>
            <a:r>
              <a:rPr lang="en-US" sz="2800" dirty="0" err="1"/>
              <a:t>laboris</a:t>
            </a:r>
            <a:r>
              <a:rPr lang="en-US" sz="2800" dirty="0"/>
              <a:t> nisi </a:t>
            </a:r>
            <a:r>
              <a:rPr lang="en-US" sz="2800" dirty="0" err="1"/>
              <a:t>ut</a:t>
            </a:r>
            <a:r>
              <a:rPr lang="en-US" sz="2800" dirty="0"/>
              <a:t> </a:t>
            </a:r>
            <a:r>
              <a:rPr lang="en-US" sz="2800" dirty="0" err="1"/>
              <a:t>aliquip</a:t>
            </a:r>
            <a:r>
              <a:rPr lang="en-US" sz="2800" dirty="0"/>
              <a:t> ex </a:t>
            </a:r>
            <a:r>
              <a:rPr lang="en-US" sz="2800" dirty="0" err="1"/>
              <a:t>ea</a:t>
            </a:r>
            <a:r>
              <a:rPr lang="en-US" sz="2800" dirty="0"/>
              <a:t> </a:t>
            </a:r>
            <a:r>
              <a:rPr lang="en-US" sz="2800" dirty="0" err="1"/>
              <a:t>commodo</a:t>
            </a:r>
            <a:r>
              <a:rPr lang="en-US" sz="2800" dirty="0"/>
              <a:t> </a:t>
            </a:r>
            <a:r>
              <a:rPr lang="en-US" sz="2800" dirty="0" err="1"/>
              <a:t>consequat</a:t>
            </a:r>
            <a:r>
              <a:rPr lang="en-US" sz="2800" dirty="0"/>
              <a:t>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Lorem ipsum dolor sit </a:t>
            </a:r>
            <a:r>
              <a:rPr lang="en-US" sz="2800" dirty="0" err="1"/>
              <a:t>amet</a:t>
            </a:r>
            <a:r>
              <a:rPr lang="en-US" sz="2800" dirty="0"/>
              <a:t>, </a:t>
            </a:r>
            <a:r>
              <a:rPr lang="en-US" sz="2800" dirty="0" err="1"/>
              <a:t>consectetur</a:t>
            </a:r>
            <a:r>
              <a:rPr lang="en-US" sz="2800" dirty="0"/>
              <a:t> </a:t>
            </a:r>
            <a:r>
              <a:rPr lang="en-US" sz="2800" dirty="0" err="1"/>
              <a:t>adipiscing</a:t>
            </a:r>
            <a:r>
              <a:rPr lang="en-US" sz="2800" dirty="0"/>
              <a:t> </a:t>
            </a:r>
            <a:r>
              <a:rPr lang="en-US" sz="2800" dirty="0" err="1"/>
              <a:t>elit</a:t>
            </a:r>
            <a:r>
              <a:rPr lang="en-US" sz="2800" dirty="0"/>
              <a:t>, sed do </a:t>
            </a:r>
            <a:r>
              <a:rPr lang="en-US" sz="2800" dirty="0" err="1"/>
              <a:t>eiusmod</a:t>
            </a:r>
            <a:r>
              <a:rPr lang="en-US" sz="2800" dirty="0"/>
              <a:t> </a:t>
            </a:r>
            <a:r>
              <a:rPr lang="en-US" sz="2800" dirty="0" err="1"/>
              <a:t>tempor</a:t>
            </a:r>
            <a:r>
              <a:rPr lang="en-US" sz="2800" dirty="0"/>
              <a:t> </a:t>
            </a:r>
            <a:r>
              <a:rPr lang="en-US" sz="2800" dirty="0" err="1"/>
              <a:t>incididunt</a:t>
            </a:r>
            <a:r>
              <a:rPr lang="en-US" sz="2800" dirty="0"/>
              <a:t> </a:t>
            </a:r>
            <a:r>
              <a:rPr lang="en-US" sz="2800" dirty="0" err="1"/>
              <a:t>ut</a:t>
            </a:r>
            <a:r>
              <a:rPr lang="en-US" sz="2800" dirty="0"/>
              <a:t> labore et dolore magna </a:t>
            </a:r>
            <a:r>
              <a:rPr lang="en-US" sz="2800" dirty="0" err="1"/>
              <a:t>aliqua</a:t>
            </a:r>
            <a:r>
              <a:rPr lang="en-US" sz="2800" dirty="0"/>
              <a:t>. Ut </a:t>
            </a:r>
            <a:r>
              <a:rPr lang="en-US" sz="2800" dirty="0" err="1"/>
              <a:t>enim</a:t>
            </a:r>
            <a:r>
              <a:rPr lang="en-US" sz="2800" dirty="0"/>
              <a:t> ad minim </a:t>
            </a:r>
            <a:r>
              <a:rPr lang="en-US" sz="2800" dirty="0" err="1"/>
              <a:t>veniam</a:t>
            </a:r>
            <a:r>
              <a:rPr lang="en-US" sz="2800" dirty="0"/>
              <a:t>, </a:t>
            </a:r>
            <a:r>
              <a:rPr lang="en-US" sz="2800" dirty="0" err="1"/>
              <a:t>quis</a:t>
            </a:r>
            <a:r>
              <a:rPr lang="en-US" sz="2800" dirty="0"/>
              <a:t> </a:t>
            </a:r>
            <a:r>
              <a:rPr lang="en-US" sz="2800" dirty="0" err="1"/>
              <a:t>nostrud</a:t>
            </a:r>
            <a:r>
              <a:rPr lang="en-US" sz="2800" dirty="0"/>
              <a:t> exercitation </a:t>
            </a:r>
            <a:r>
              <a:rPr lang="en-US" sz="2800" dirty="0" err="1"/>
              <a:t>ullamco</a:t>
            </a:r>
            <a:r>
              <a:rPr lang="en-US" sz="2800" dirty="0"/>
              <a:t> </a:t>
            </a:r>
            <a:r>
              <a:rPr lang="en-US" sz="2800" dirty="0" err="1"/>
              <a:t>laboris</a:t>
            </a:r>
            <a:r>
              <a:rPr lang="en-US" sz="2800" dirty="0"/>
              <a:t> nisi </a:t>
            </a:r>
            <a:r>
              <a:rPr lang="en-US" sz="2800" dirty="0" err="1"/>
              <a:t>ut</a:t>
            </a:r>
            <a:r>
              <a:rPr lang="en-US" sz="2800" dirty="0"/>
              <a:t> </a:t>
            </a:r>
            <a:r>
              <a:rPr lang="en-US" sz="2800" dirty="0" err="1"/>
              <a:t>aliquip</a:t>
            </a:r>
            <a:r>
              <a:rPr lang="en-US" sz="2800" dirty="0"/>
              <a:t> ex </a:t>
            </a:r>
            <a:r>
              <a:rPr lang="en-US" sz="2800" dirty="0" err="1"/>
              <a:t>ea</a:t>
            </a:r>
            <a:r>
              <a:rPr lang="en-US" sz="2800" dirty="0"/>
              <a:t> </a:t>
            </a:r>
            <a:r>
              <a:rPr lang="en-US" sz="2800" dirty="0" err="1"/>
              <a:t>commodo</a:t>
            </a:r>
            <a:r>
              <a:rPr lang="en-US" sz="2800" dirty="0"/>
              <a:t> </a:t>
            </a:r>
            <a:r>
              <a:rPr lang="en-US" sz="2800" dirty="0" err="1"/>
              <a:t>consequat</a:t>
            </a:r>
            <a:r>
              <a:rPr lang="en-US" sz="2800" dirty="0"/>
              <a:t>. </a:t>
            </a:r>
          </a:p>
          <a:p>
            <a:endParaRPr lang="en-US" dirty="0"/>
          </a:p>
        </p:txBody>
      </p:sp>
      <p:sp>
        <p:nvSpPr>
          <p:cNvPr id="5" name="Freeform 11" descr="A newborn with a pacifier, wrapped in a blanket. A nurse's hands in blue gloves are resting on the baby's head and stomach. ">
            <a:extLst>
              <a:ext uri="{FF2B5EF4-FFF2-40B4-BE49-F238E27FC236}">
                <a16:creationId xmlns:a16="http://schemas.microsoft.com/office/drawing/2014/main" id="{B9B97C5B-9D7A-D36A-2114-08E4BC41C6E9}"/>
              </a:ext>
            </a:extLst>
          </p:cNvPr>
          <p:cNvSpPr/>
          <p:nvPr/>
        </p:nvSpPr>
        <p:spPr>
          <a:xfrm>
            <a:off x="10088247" y="2506378"/>
            <a:ext cx="7409660" cy="4936686"/>
          </a:xfrm>
          <a:custGeom>
            <a:avLst/>
            <a:gdLst/>
            <a:ahLst/>
            <a:cxnLst/>
            <a:rect l="l" t="t" r="r" b="b"/>
            <a:pathLst>
              <a:path w="7409660" h="4936686">
                <a:moveTo>
                  <a:pt x="0" y="0"/>
                </a:moveTo>
                <a:lnTo>
                  <a:pt x="7409660" y="0"/>
                </a:lnTo>
                <a:lnTo>
                  <a:pt x="7409660" y="4936686"/>
                </a:lnTo>
                <a:lnTo>
                  <a:pt x="0" y="49366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97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3BA06-0C52-76AD-28E6-7232313739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id="{FCEB5DFF-0C51-D30A-9E92-01811B49CBAA}"/>
              </a:ext>
            </a:extLst>
          </p:cNvPr>
          <p:cNvSpPr txBox="1"/>
          <p:nvPr/>
        </p:nvSpPr>
        <p:spPr>
          <a:xfrm>
            <a:off x="1193570" y="2476500"/>
            <a:ext cx="15900861" cy="17296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55"/>
              </a:lnSpc>
              <a:spcBef>
                <a:spcPct val="0"/>
              </a:spcBef>
            </a:pP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algn="l">
              <a:lnSpc>
                <a:spcPts val="3355"/>
              </a:lnSpc>
              <a:spcBef>
                <a:spcPct val="0"/>
              </a:spcBef>
            </a:pPr>
            <a:endParaRPr lang="en-US" sz="2795" dirty="0">
              <a:solidFill>
                <a:srgbClr val="FFFFFF"/>
              </a:solidFill>
              <a:ea typeface="Calibri Light" panose="020F0302020204030204" pitchFamily="34" charset="0"/>
              <a:cs typeface="Calibri Light" panose="020F0302020204030204" pitchFamily="34" charset="0"/>
              <a:sym typeface="Open Sans"/>
            </a:endParaRPr>
          </a:p>
        </p:txBody>
      </p:sp>
      <p:sp>
        <p:nvSpPr>
          <p:cNvPr id="5" name="Freeform 6" descr="A group photo of the UW Pediatrics operations and administration team, posing in a conference room. ">
            <a:extLst>
              <a:ext uri="{FF2B5EF4-FFF2-40B4-BE49-F238E27FC236}">
                <a16:creationId xmlns:a16="http://schemas.microsoft.com/office/drawing/2014/main" id="{45FBD552-500E-42FA-B271-F31A878310BF}"/>
              </a:ext>
            </a:extLst>
          </p:cNvPr>
          <p:cNvSpPr/>
          <p:nvPr/>
        </p:nvSpPr>
        <p:spPr>
          <a:xfrm>
            <a:off x="3300667" y="4204267"/>
            <a:ext cx="11686665" cy="4655462"/>
          </a:xfrm>
          <a:custGeom>
            <a:avLst/>
            <a:gdLst/>
            <a:ahLst/>
            <a:cxnLst/>
            <a:rect l="l" t="t" r="r" b="b"/>
            <a:pathLst>
              <a:path w="11686665" h="4655462">
                <a:moveTo>
                  <a:pt x="0" y="0"/>
                </a:moveTo>
                <a:lnTo>
                  <a:pt x="11686666" y="0"/>
                </a:lnTo>
                <a:lnTo>
                  <a:pt x="11686666" y="4655462"/>
                </a:lnTo>
                <a:lnTo>
                  <a:pt x="0" y="4655462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358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3A8F4A-3357-E265-35C0-80B772752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F031AA-7060-A318-C64C-12CDD7EF73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29000" y="3009900"/>
            <a:ext cx="9429877" cy="3733800"/>
          </a:xfrm>
        </p:spPr>
        <p:txBody>
          <a:bodyPr numCol="2">
            <a:noAutofit/>
          </a:bodyPr>
          <a:lstStyle/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Company 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Financial Summary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KPIs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New Team Member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New Product Launch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Marketing Strategy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Meetings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2833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D4D06-345E-8402-2207-F0A4F40D6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FA9A25-74E6-2D89-F820-3C79A3FC5157}"/>
              </a:ext>
            </a:extLst>
          </p:cNvPr>
          <p:cNvSpPr txBox="1">
            <a:spLocks/>
          </p:cNvSpPr>
          <p:nvPr/>
        </p:nvSpPr>
        <p:spPr>
          <a:xfrm>
            <a:off x="3429000" y="3009900"/>
            <a:ext cx="9429877" cy="3733800"/>
          </a:xfrm>
          <a:prstGeom prst="rect">
            <a:avLst/>
          </a:prstGeom>
        </p:spPr>
        <p:txBody>
          <a:bodyPr numCol="2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Company 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Financial Summary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KPIs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New Team Member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New Product Launch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Marketing Strategy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Meetings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84641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4">
            <a:extLst>
              <a:ext uri="{FF2B5EF4-FFF2-40B4-BE49-F238E27FC236}">
                <a16:creationId xmlns:a16="http://schemas.microsoft.com/office/drawing/2014/main" id="{26ECA8D1-38A3-D2FD-ADF9-F49535CAD55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914400" y="959131"/>
            <a:ext cx="12901613" cy="80645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>
              <a:lnSpc>
                <a:spcPts val="6719"/>
              </a:lnSpc>
              <a:defRPr sz="4800">
                <a:solidFill>
                  <a:schemeClr val="bg1"/>
                </a:solidFill>
                <a:latin typeface="Encode Sans Normal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671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Encode Sans Normal"/>
              </a:rPr>
              <a:t>Executive Committee Chair &amp; Vice Chairs</a:t>
            </a:r>
          </a:p>
        </p:txBody>
      </p:sp>
      <p:pic>
        <p:nvPicPr>
          <p:cNvPr id="7" name="Picture 6" descr="Leslie Walker, MD">
            <a:extLst>
              <a:ext uri="{FF2B5EF4-FFF2-40B4-BE49-F238E27FC236}">
                <a16:creationId xmlns:a16="http://schemas.microsoft.com/office/drawing/2014/main" id="{3A206F1C-E922-5DF5-273E-55DAE8B5796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543" y="2555770"/>
            <a:ext cx="2157897" cy="2112382"/>
          </a:xfrm>
          <a:prstGeom prst="rect">
            <a:avLst/>
          </a:prstGeom>
        </p:spPr>
      </p:pic>
      <p:sp>
        <p:nvSpPr>
          <p:cNvPr id="8" name="object 23">
            <a:extLst>
              <a:ext uri="{FF2B5EF4-FFF2-40B4-BE49-F238E27FC236}">
                <a16:creationId xmlns:a16="http://schemas.microsoft.com/office/drawing/2014/main" id="{814A6A28-9177-7A31-43CD-855961748BDF}"/>
              </a:ext>
            </a:extLst>
          </p:cNvPr>
          <p:cNvSpPr txBox="1"/>
          <p:nvPr/>
        </p:nvSpPr>
        <p:spPr>
          <a:xfrm>
            <a:off x="1011468" y="4775927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1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Leslie</a:t>
            </a:r>
            <a:r>
              <a:rPr lang="en-US" sz="2400" b="1">
                <a:solidFill>
                  <a:srgbClr val="FFFFFF"/>
                </a:solidFill>
                <a:latin typeface="Calibri"/>
                <a:cs typeface="Calibri"/>
              </a:rPr>
              <a:t> Walker</a:t>
            </a:r>
            <a:endParaRPr sz="2400">
              <a:latin typeface="Calibri"/>
              <a:cs typeface="Calibri"/>
            </a:endParaRPr>
          </a:p>
          <a:p>
            <a:pPr marL="953" algn="ctr">
              <a:spcBef>
                <a:spcPts val="30"/>
              </a:spcBef>
            </a:pP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endParaRPr>
              <a:latin typeface="Calibri"/>
              <a:cs typeface="Calibri"/>
            </a:endParaRPr>
          </a:p>
        </p:txBody>
      </p:sp>
      <p:pic>
        <p:nvPicPr>
          <p:cNvPr id="9" name="Picture 2" descr="Abena Boateng Knight, MD">
            <a:extLst>
              <a:ext uri="{FF2B5EF4-FFF2-40B4-BE49-F238E27FC236}">
                <a16:creationId xmlns:a16="http://schemas.microsoft.com/office/drawing/2014/main" id="{A463C7B5-E9F9-0AF7-2DB2-892724A41B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108" y="2555770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object 17">
            <a:extLst>
              <a:ext uri="{FF2B5EF4-FFF2-40B4-BE49-F238E27FC236}">
                <a16:creationId xmlns:a16="http://schemas.microsoft.com/office/drawing/2014/main" id="{77574A8F-1D2B-1BB9-D222-F57D0542F8E7}"/>
              </a:ext>
            </a:extLst>
          </p:cNvPr>
          <p:cNvSpPr txBox="1"/>
          <p:nvPr/>
        </p:nvSpPr>
        <p:spPr>
          <a:xfrm>
            <a:off x="5104904" y="4725783"/>
            <a:ext cx="325444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lang="en-US" sz="2400" b="1" spc="-75">
                <a:solidFill>
                  <a:srgbClr val="FFFFFF"/>
                </a:solidFill>
                <a:latin typeface="Calibri"/>
                <a:cs typeface="Calibri"/>
              </a:rPr>
              <a:t> Abena Knight</a:t>
            </a:r>
            <a:endParaRPr sz="2400">
              <a:latin typeface="Calibri"/>
              <a:cs typeface="Calibri"/>
            </a:endParaRPr>
          </a:p>
          <a:p>
            <a:pPr marL="122873"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Education</a:t>
            </a:r>
            <a:endParaRPr>
              <a:latin typeface="Calibri"/>
              <a:cs typeface="Calibri"/>
            </a:endParaRPr>
          </a:p>
        </p:txBody>
      </p:sp>
      <p:pic>
        <p:nvPicPr>
          <p:cNvPr id="11" name="Picture 4" descr="Richard P Shugerman, MD">
            <a:extLst>
              <a:ext uri="{FF2B5EF4-FFF2-40B4-BE49-F238E27FC236}">
                <a16:creationId xmlns:a16="http://schemas.microsoft.com/office/drawing/2014/main" id="{296C784C-2D1A-C964-A919-E3F480EDB3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4793" y="2479677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object 18">
            <a:extLst>
              <a:ext uri="{FF2B5EF4-FFF2-40B4-BE49-F238E27FC236}">
                <a16:creationId xmlns:a16="http://schemas.microsoft.com/office/drawing/2014/main" id="{9C591FBB-ED9D-C5DE-F855-67EB07A335B8}"/>
              </a:ext>
            </a:extLst>
          </p:cNvPr>
          <p:cNvSpPr txBox="1"/>
          <p:nvPr/>
        </p:nvSpPr>
        <p:spPr>
          <a:xfrm>
            <a:off x="9482822" y="4708236"/>
            <a:ext cx="316671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5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Richard</a:t>
            </a:r>
            <a:r>
              <a:rPr sz="2400" b="1" spc="-5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Shugerman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Faculty</a:t>
            </a:r>
            <a:r>
              <a:rPr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Development</a:t>
            </a:r>
            <a:endParaRPr>
              <a:latin typeface="Calibri"/>
              <a:cs typeface="Calibri"/>
            </a:endParaRPr>
          </a:p>
        </p:txBody>
      </p:sp>
      <p:pic>
        <p:nvPicPr>
          <p:cNvPr id="13" name="Picture 6" descr="Jason F Deen, MD">
            <a:extLst>
              <a:ext uri="{FF2B5EF4-FFF2-40B4-BE49-F238E27FC236}">
                <a16:creationId xmlns:a16="http://schemas.microsoft.com/office/drawing/2014/main" id="{91019EF1-C21B-DD45-470C-95A49E6F4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3096" y="2514448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bject 19">
            <a:extLst>
              <a:ext uri="{FF2B5EF4-FFF2-40B4-BE49-F238E27FC236}">
                <a16:creationId xmlns:a16="http://schemas.microsoft.com/office/drawing/2014/main" id="{E0C26751-EECB-5475-ABF6-07075CEA2451}"/>
              </a:ext>
            </a:extLst>
          </p:cNvPr>
          <p:cNvSpPr txBox="1"/>
          <p:nvPr/>
        </p:nvSpPr>
        <p:spPr>
          <a:xfrm>
            <a:off x="14131188" y="4680488"/>
            <a:ext cx="226723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Jason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30">
                <a:solidFill>
                  <a:srgbClr val="FFFFFF"/>
                </a:solidFill>
                <a:latin typeface="Calibri"/>
                <a:cs typeface="Calibri"/>
              </a:rPr>
              <a:t>Deen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38">
                <a:solidFill>
                  <a:srgbClr val="FFFFFF"/>
                </a:solidFill>
                <a:latin typeface="Calibri"/>
                <a:cs typeface="Calibri"/>
              </a:rPr>
              <a:t>EDI</a:t>
            </a:r>
            <a:endParaRPr>
              <a:latin typeface="Calibri"/>
              <a:cs typeface="Calibri"/>
            </a:endParaRPr>
          </a:p>
        </p:txBody>
      </p:sp>
      <p:pic>
        <p:nvPicPr>
          <p:cNvPr id="15" name="Picture 8" descr="Frederick P. Rivara M.D., M.P.H. | UW Medicine">
            <a:extLst>
              <a:ext uri="{FF2B5EF4-FFF2-40B4-BE49-F238E27FC236}">
                <a16:creationId xmlns:a16="http://schemas.microsoft.com/office/drawing/2014/main" id="{FB7D4FEA-DFA6-9E87-27E4-D6CF2A3FC3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4250" y="5923318"/>
            <a:ext cx="2151592" cy="215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object 16">
            <a:extLst>
              <a:ext uri="{FF2B5EF4-FFF2-40B4-BE49-F238E27FC236}">
                <a16:creationId xmlns:a16="http://schemas.microsoft.com/office/drawing/2014/main" id="{BF707A73-1C2E-9459-F7F1-63D42EF52A88}"/>
              </a:ext>
            </a:extLst>
          </p:cNvPr>
          <p:cNvSpPr txBox="1"/>
          <p:nvPr/>
        </p:nvSpPr>
        <p:spPr>
          <a:xfrm>
            <a:off x="990831" y="8128081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Fred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Rivara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3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Academic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17" name="Picture 10" descr="Luke Hoffman, MD, PhD">
            <a:extLst>
              <a:ext uri="{FF2B5EF4-FFF2-40B4-BE49-F238E27FC236}">
                <a16:creationId xmlns:a16="http://schemas.microsoft.com/office/drawing/2014/main" id="{0F03667D-90B2-7951-28AD-6648B50E6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688" y="5984258"/>
            <a:ext cx="2121342" cy="212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object 14">
            <a:extLst>
              <a:ext uri="{FF2B5EF4-FFF2-40B4-BE49-F238E27FC236}">
                <a16:creationId xmlns:a16="http://schemas.microsoft.com/office/drawing/2014/main" id="{8434E3CC-E733-9289-F993-4D6C1ECA4A8A}"/>
              </a:ext>
            </a:extLst>
          </p:cNvPr>
          <p:cNvSpPr txBox="1"/>
          <p:nvPr/>
        </p:nvSpPr>
        <p:spPr>
          <a:xfrm>
            <a:off x="4738633" y="8182685"/>
            <a:ext cx="4075332" cy="691215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6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Luke</a:t>
            </a:r>
            <a:r>
              <a:rPr sz="2400" b="1" spc="-8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Hoffman</a:t>
            </a:r>
            <a:endParaRPr lang="en-US" sz="2400" b="1" spc="-15">
              <a:latin typeface="Calibri"/>
              <a:cs typeface="Calibri"/>
            </a:endParaRPr>
          </a:p>
          <a:p>
            <a:pPr marL="19050" algn="ctr">
              <a:spcBef>
                <a:spcPts val="15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Research</a:t>
            </a:r>
            <a:endParaRPr>
              <a:latin typeface="Calibri"/>
              <a:cs typeface="Calibri"/>
            </a:endParaRPr>
          </a:p>
        </p:txBody>
      </p:sp>
      <p:pic>
        <p:nvPicPr>
          <p:cNvPr id="19" name="Picture 18" descr="Jack Salerno, MD">
            <a:extLst>
              <a:ext uri="{FF2B5EF4-FFF2-40B4-BE49-F238E27FC236}">
                <a16:creationId xmlns:a16="http://schemas.microsoft.com/office/drawing/2014/main" id="{6DC351C4-B72D-F5FA-D7A5-FAD99574FE1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15897" y="5995545"/>
            <a:ext cx="2207198" cy="2112382"/>
          </a:xfrm>
          <a:prstGeom prst="rect">
            <a:avLst/>
          </a:prstGeom>
        </p:spPr>
      </p:pic>
      <p:sp>
        <p:nvSpPr>
          <p:cNvPr id="20" name="object 15">
            <a:extLst>
              <a:ext uri="{FF2B5EF4-FFF2-40B4-BE49-F238E27FC236}">
                <a16:creationId xmlns:a16="http://schemas.microsoft.com/office/drawing/2014/main" id="{1604963D-9EFE-C907-BC12-08C7A4579090}"/>
              </a:ext>
            </a:extLst>
          </p:cNvPr>
          <p:cNvSpPr txBox="1"/>
          <p:nvPr/>
        </p:nvSpPr>
        <p:spPr>
          <a:xfrm>
            <a:off x="9571992" y="8182686"/>
            <a:ext cx="309500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3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Jack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Salerno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Clinical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21" name="Picture 20" descr="Erin Allen, MHA">
            <a:extLst>
              <a:ext uri="{FF2B5EF4-FFF2-40B4-BE49-F238E27FC236}">
                <a16:creationId xmlns:a16="http://schemas.microsoft.com/office/drawing/2014/main" id="{E580F70F-03D1-BADF-C80E-ABEEEA2B7E2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4136" y="5949634"/>
            <a:ext cx="2121342" cy="2121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4241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EEA913-7092-5ADF-7456-A7B2468D3D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Executive Committee Chair &amp; Vice Chairs</a:t>
            </a:r>
          </a:p>
        </p:txBody>
      </p:sp>
      <p:pic>
        <p:nvPicPr>
          <p:cNvPr id="32" name="Picture 31" descr="Leslie Walker, MD">
            <a:extLst>
              <a:ext uri="{FF2B5EF4-FFF2-40B4-BE49-F238E27FC236}">
                <a16:creationId xmlns:a16="http://schemas.microsoft.com/office/drawing/2014/main" id="{52AA0EC2-CDB6-C8C8-DA01-9DCBA88FFD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543" y="2555770"/>
            <a:ext cx="2157897" cy="2112382"/>
          </a:xfrm>
          <a:prstGeom prst="rect">
            <a:avLst/>
          </a:prstGeom>
        </p:spPr>
      </p:pic>
      <p:sp>
        <p:nvSpPr>
          <p:cNvPr id="33" name="object 23">
            <a:extLst>
              <a:ext uri="{FF2B5EF4-FFF2-40B4-BE49-F238E27FC236}">
                <a16:creationId xmlns:a16="http://schemas.microsoft.com/office/drawing/2014/main" id="{19F90448-F458-7A1B-8D9F-CF11284C22E6}"/>
              </a:ext>
            </a:extLst>
          </p:cNvPr>
          <p:cNvSpPr txBox="1"/>
          <p:nvPr/>
        </p:nvSpPr>
        <p:spPr>
          <a:xfrm>
            <a:off x="1119102" y="4775927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15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Leslie</a:t>
            </a:r>
            <a:r>
              <a:rPr lang="en-US" sz="2400" b="1">
                <a:latin typeface="Calibri"/>
                <a:cs typeface="Calibri"/>
              </a:rPr>
              <a:t> Walker</a:t>
            </a:r>
            <a:endParaRPr sz="2400">
              <a:latin typeface="Calibri"/>
              <a:cs typeface="Calibri"/>
            </a:endParaRPr>
          </a:p>
          <a:p>
            <a:pPr marL="953" algn="ctr">
              <a:spcBef>
                <a:spcPts val="30"/>
              </a:spcBef>
            </a:pPr>
            <a:r>
              <a:rPr spc="-30">
                <a:latin typeface="Calibri"/>
                <a:cs typeface="Calibri"/>
              </a:rPr>
              <a:t>Chair</a:t>
            </a:r>
            <a:endParaRPr>
              <a:latin typeface="Calibri"/>
              <a:cs typeface="Calibri"/>
            </a:endParaRPr>
          </a:p>
        </p:txBody>
      </p:sp>
      <p:pic>
        <p:nvPicPr>
          <p:cNvPr id="34" name="Picture 2" descr="Abena Boateng Knight, MD">
            <a:extLst>
              <a:ext uri="{FF2B5EF4-FFF2-40B4-BE49-F238E27FC236}">
                <a16:creationId xmlns:a16="http://schemas.microsoft.com/office/drawing/2014/main" id="{C12F33C1-6F56-80E5-1DD5-F8B4DD2128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108" y="2555770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object 17">
            <a:extLst>
              <a:ext uri="{FF2B5EF4-FFF2-40B4-BE49-F238E27FC236}">
                <a16:creationId xmlns:a16="http://schemas.microsoft.com/office/drawing/2014/main" id="{6F6B14AF-FA3F-5D07-4954-A84B22A28377}"/>
              </a:ext>
            </a:extLst>
          </p:cNvPr>
          <p:cNvSpPr txBox="1"/>
          <p:nvPr/>
        </p:nvSpPr>
        <p:spPr>
          <a:xfrm>
            <a:off x="5151136" y="4719244"/>
            <a:ext cx="325444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lang="en-US" sz="2400" b="1" spc="-75">
                <a:latin typeface="Calibri"/>
                <a:cs typeface="Calibri"/>
              </a:rPr>
              <a:t> Abena Knight</a:t>
            </a:r>
            <a:endParaRPr sz="2400">
              <a:latin typeface="Calibri"/>
              <a:cs typeface="Calibri"/>
            </a:endParaRPr>
          </a:p>
          <a:p>
            <a:pPr marL="122873"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Education</a:t>
            </a:r>
            <a:endParaRPr>
              <a:latin typeface="Calibri"/>
              <a:cs typeface="Calibri"/>
            </a:endParaRPr>
          </a:p>
        </p:txBody>
      </p:sp>
      <p:pic>
        <p:nvPicPr>
          <p:cNvPr id="36" name="Picture 4" descr="Richard P Shugerman, MD">
            <a:extLst>
              <a:ext uri="{FF2B5EF4-FFF2-40B4-BE49-F238E27FC236}">
                <a16:creationId xmlns:a16="http://schemas.microsoft.com/office/drawing/2014/main" id="{9B89C8B9-1AA9-8865-7CE3-D4A49ACBD3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4793" y="2479677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object 18">
            <a:extLst>
              <a:ext uri="{FF2B5EF4-FFF2-40B4-BE49-F238E27FC236}">
                <a16:creationId xmlns:a16="http://schemas.microsoft.com/office/drawing/2014/main" id="{41DC7BD2-3D6C-DDC3-C9AE-94BD5B8FAF8F}"/>
              </a:ext>
            </a:extLst>
          </p:cNvPr>
          <p:cNvSpPr txBox="1"/>
          <p:nvPr/>
        </p:nvSpPr>
        <p:spPr>
          <a:xfrm>
            <a:off x="9482822" y="4708236"/>
            <a:ext cx="316671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5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Richard</a:t>
            </a:r>
            <a:r>
              <a:rPr sz="2400" b="1" spc="-5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Shugerman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Faculty</a:t>
            </a:r>
            <a:r>
              <a:rPr spc="-45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Development</a:t>
            </a:r>
            <a:endParaRPr>
              <a:latin typeface="Calibri"/>
              <a:cs typeface="Calibri"/>
            </a:endParaRPr>
          </a:p>
        </p:txBody>
      </p:sp>
      <p:pic>
        <p:nvPicPr>
          <p:cNvPr id="38" name="Picture 6" descr="Jason F Deen, MD">
            <a:extLst>
              <a:ext uri="{FF2B5EF4-FFF2-40B4-BE49-F238E27FC236}">
                <a16:creationId xmlns:a16="http://schemas.microsoft.com/office/drawing/2014/main" id="{8D9CE8C3-AE97-A2BA-096E-61080EC494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3096" y="2514448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object 19">
            <a:extLst>
              <a:ext uri="{FF2B5EF4-FFF2-40B4-BE49-F238E27FC236}">
                <a16:creationId xmlns:a16="http://schemas.microsoft.com/office/drawing/2014/main" id="{0FFE31F2-6EB0-991A-918B-A3BB43B34031}"/>
              </a:ext>
            </a:extLst>
          </p:cNvPr>
          <p:cNvSpPr txBox="1"/>
          <p:nvPr/>
        </p:nvSpPr>
        <p:spPr>
          <a:xfrm>
            <a:off x="14131188" y="4677604"/>
            <a:ext cx="226723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Jason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30">
                <a:latin typeface="Calibri"/>
                <a:cs typeface="Calibri"/>
              </a:rPr>
              <a:t>Deen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38">
                <a:latin typeface="Calibri"/>
                <a:cs typeface="Calibri"/>
              </a:rPr>
              <a:t>EDI</a:t>
            </a:r>
            <a:endParaRPr>
              <a:latin typeface="Calibri"/>
              <a:cs typeface="Calibri"/>
            </a:endParaRPr>
          </a:p>
        </p:txBody>
      </p:sp>
      <p:pic>
        <p:nvPicPr>
          <p:cNvPr id="40" name="Picture 8" descr="Frederick P. Rivara M.D., M.P.H. | UW Medicine">
            <a:extLst>
              <a:ext uri="{FF2B5EF4-FFF2-40B4-BE49-F238E27FC236}">
                <a16:creationId xmlns:a16="http://schemas.microsoft.com/office/drawing/2014/main" id="{C8860DFB-BC87-3404-C94C-432ADAA30D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4250" y="5923318"/>
            <a:ext cx="2151592" cy="215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object 16">
            <a:extLst>
              <a:ext uri="{FF2B5EF4-FFF2-40B4-BE49-F238E27FC236}">
                <a16:creationId xmlns:a16="http://schemas.microsoft.com/office/drawing/2014/main" id="{3416A63A-D1DA-C802-22AF-85CDAC0400FC}"/>
              </a:ext>
            </a:extLst>
          </p:cNvPr>
          <p:cNvSpPr txBox="1"/>
          <p:nvPr/>
        </p:nvSpPr>
        <p:spPr>
          <a:xfrm>
            <a:off x="1109657" y="8128508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 </a:t>
            </a:r>
            <a:r>
              <a:rPr sz="2400" b="1">
                <a:latin typeface="Calibri"/>
                <a:cs typeface="Calibri"/>
              </a:rPr>
              <a:t>Fred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Rivara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3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Academic</a:t>
            </a:r>
            <a:r>
              <a:rPr spc="-8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42" name="Picture 10" descr="Luke Hoffman, MD, PhD">
            <a:extLst>
              <a:ext uri="{FF2B5EF4-FFF2-40B4-BE49-F238E27FC236}">
                <a16:creationId xmlns:a16="http://schemas.microsoft.com/office/drawing/2014/main" id="{1C4B1440-F585-FF67-6AA7-FF17324D85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688" y="5984258"/>
            <a:ext cx="2121342" cy="212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object 14">
            <a:extLst>
              <a:ext uri="{FF2B5EF4-FFF2-40B4-BE49-F238E27FC236}">
                <a16:creationId xmlns:a16="http://schemas.microsoft.com/office/drawing/2014/main" id="{2821F276-4043-2822-12D3-5F5BD78FADDB}"/>
              </a:ext>
            </a:extLst>
          </p:cNvPr>
          <p:cNvSpPr txBox="1"/>
          <p:nvPr/>
        </p:nvSpPr>
        <p:spPr>
          <a:xfrm>
            <a:off x="4740693" y="8191737"/>
            <a:ext cx="4075332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68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Luke</a:t>
            </a:r>
            <a:r>
              <a:rPr sz="2400" b="1" spc="-8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Hoffman</a:t>
            </a:r>
            <a:endParaRPr sz="2400">
              <a:latin typeface="Calibri"/>
              <a:cs typeface="Calibri"/>
            </a:endParaRPr>
          </a:p>
          <a:p>
            <a:pPr marL="80010"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Research</a:t>
            </a:r>
            <a:endParaRPr>
              <a:latin typeface="Calibri"/>
              <a:cs typeface="Calibri"/>
            </a:endParaRPr>
          </a:p>
        </p:txBody>
      </p:sp>
      <p:pic>
        <p:nvPicPr>
          <p:cNvPr id="44" name="Picture 43" descr="Jack Salerno, MD">
            <a:extLst>
              <a:ext uri="{FF2B5EF4-FFF2-40B4-BE49-F238E27FC236}">
                <a16:creationId xmlns:a16="http://schemas.microsoft.com/office/drawing/2014/main" id="{7D095735-F913-87E9-95B0-73FA1A6C596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15897" y="5995545"/>
            <a:ext cx="2207198" cy="2112382"/>
          </a:xfrm>
          <a:prstGeom prst="rect">
            <a:avLst/>
          </a:prstGeom>
        </p:spPr>
      </p:pic>
      <p:sp>
        <p:nvSpPr>
          <p:cNvPr id="45" name="object 15">
            <a:extLst>
              <a:ext uri="{FF2B5EF4-FFF2-40B4-BE49-F238E27FC236}">
                <a16:creationId xmlns:a16="http://schemas.microsoft.com/office/drawing/2014/main" id="{5F272B98-9E1D-EF0D-342F-B4F22A4892C9}"/>
              </a:ext>
            </a:extLst>
          </p:cNvPr>
          <p:cNvSpPr txBox="1"/>
          <p:nvPr/>
        </p:nvSpPr>
        <p:spPr>
          <a:xfrm>
            <a:off x="9571992" y="8182686"/>
            <a:ext cx="309500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38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Jack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Salerno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Clinical</a:t>
            </a:r>
            <a:r>
              <a:rPr spc="-30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46" name="Picture 45" descr="Erin Allen, MHA">
            <a:extLst>
              <a:ext uri="{FF2B5EF4-FFF2-40B4-BE49-F238E27FC236}">
                <a16:creationId xmlns:a16="http://schemas.microsoft.com/office/drawing/2014/main" id="{7818C23D-5473-E19C-76CA-87336C8B795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4136" y="5949634"/>
            <a:ext cx="2121342" cy="2121342"/>
          </a:xfrm>
          <a:prstGeom prst="rect">
            <a:avLst/>
          </a:prstGeom>
        </p:spPr>
      </p:pic>
      <p:sp>
        <p:nvSpPr>
          <p:cNvPr id="47" name="object 13">
            <a:extLst>
              <a:ext uri="{FF2B5EF4-FFF2-40B4-BE49-F238E27FC236}">
                <a16:creationId xmlns:a16="http://schemas.microsoft.com/office/drawing/2014/main" id="{0AA07153-B597-66C4-E580-72A0DEE8D049}"/>
              </a:ext>
            </a:extLst>
          </p:cNvPr>
          <p:cNvSpPr txBox="1"/>
          <p:nvPr/>
        </p:nvSpPr>
        <p:spPr>
          <a:xfrm>
            <a:off x="13188475" y="8117906"/>
            <a:ext cx="4152662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953" algn="ctr">
              <a:spcBef>
                <a:spcPts val="150"/>
              </a:spcBef>
            </a:pPr>
            <a:r>
              <a:rPr sz="2400" b="1" dirty="0">
                <a:latin typeface="Calibri"/>
                <a:cs typeface="Calibri"/>
              </a:rPr>
              <a:t>Erin Allen,</a:t>
            </a:r>
            <a:r>
              <a:rPr sz="2400" b="1" spc="-30" dirty="0">
                <a:latin typeface="Calibri"/>
                <a:cs typeface="Calibri"/>
              </a:rPr>
              <a:t> </a:t>
            </a:r>
            <a:r>
              <a:rPr sz="2400" b="1" spc="-38" dirty="0">
                <a:latin typeface="Calibri"/>
                <a:cs typeface="Calibri"/>
              </a:rPr>
              <a:t>MHA</a:t>
            </a:r>
            <a:endParaRPr sz="2400" dirty="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 dirty="0">
                <a:latin typeface="Calibri"/>
                <a:cs typeface="Calibri"/>
              </a:rPr>
              <a:t>Vice </a:t>
            </a:r>
            <a:r>
              <a:rPr spc="-30" dirty="0">
                <a:latin typeface="Calibri"/>
                <a:cs typeface="Calibri"/>
              </a:rPr>
              <a:t>Chair, </a:t>
            </a:r>
            <a:r>
              <a:rPr spc="-15" dirty="0">
                <a:latin typeface="Calibri"/>
                <a:cs typeface="Calibri"/>
              </a:rPr>
              <a:t>Administration</a:t>
            </a:r>
            <a:r>
              <a:rPr spc="-3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&amp;</a:t>
            </a:r>
            <a:r>
              <a:rPr spc="-8" dirty="0">
                <a:latin typeface="Calibri"/>
                <a:cs typeface="Calibri"/>
              </a:rPr>
              <a:t> </a:t>
            </a:r>
            <a:r>
              <a:rPr spc="-15" dirty="0">
                <a:latin typeface="Calibri"/>
                <a:cs typeface="Calibri"/>
              </a:rPr>
              <a:t>Finance</a:t>
            </a:r>
            <a:endParaRPr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981018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04D310-CC9F-04E5-AABA-58B3A4573F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6FCBDBF-DB5A-8D42-792D-308A4D0B55DF}"/>
              </a:ext>
            </a:extLst>
          </p:cNvPr>
          <p:cNvSpPr txBox="1">
            <a:spLocks/>
          </p:cNvSpPr>
          <p:nvPr/>
        </p:nvSpPr>
        <p:spPr>
          <a:xfrm>
            <a:off x="914400" y="2366010"/>
            <a:ext cx="7955280" cy="50167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pPr marL="457200" indent="-457200"/>
            <a:endParaRPr lang="en-US" dirty="0"/>
          </a:p>
          <a:p>
            <a:pPr marL="457200" indent="-45720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grpSp>
        <p:nvGrpSpPr>
          <p:cNvPr id="3" name="Group 2" descr="A newborn wrapped in a blanket with a pacifier. A nurse's hands in blue gloves are resting on the baby's head and stomach. ">
            <a:extLst>
              <a:ext uri="{FF2B5EF4-FFF2-40B4-BE49-F238E27FC236}">
                <a16:creationId xmlns:a16="http://schemas.microsoft.com/office/drawing/2014/main" id="{1F6079EE-4FCA-323B-7383-79A878AC520D}"/>
              </a:ext>
            </a:extLst>
          </p:cNvPr>
          <p:cNvGrpSpPr/>
          <p:nvPr/>
        </p:nvGrpSpPr>
        <p:grpSpPr>
          <a:xfrm>
            <a:off x="10787433" y="1193374"/>
            <a:ext cx="7191361" cy="7484373"/>
            <a:chOff x="0" y="0"/>
            <a:chExt cx="10909300" cy="11353800"/>
          </a:xfrm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994F86FF-C02F-DBE5-2EC9-83767D8D0C32}"/>
                </a:ext>
              </a:extLst>
            </p:cNvPr>
            <p:cNvSpPr/>
            <p:nvPr/>
          </p:nvSpPr>
          <p:spPr>
            <a:xfrm>
              <a:off x="0" y="0"/>
              <a:ext cx="10909300" cy="11353800"/>
            </a:xfrm>
            <a:custGeom>
              <a:avLst/>
              <a:gdLst/>
              <a:ahLst/>
              <a:cxnLst/>
              <a:rect l="l" t="t" r="r" b="b"/>
              <a:pathLst>
                <a:path w="10909300" h="11353800">
                  <a:moveTo>
                    <a:pt x="0" y="0"/>
                  </a:moveTo>
                  <a:lnTo>
                    <a:pt x="10909300" y="0"/>
                  </a:lnTo>
                  <a:lnTo>
                    <a:pt x="10909300" y="11353800"/>
                  </a:lnTo>
                  <a:lnTo>
                    <a:pt x="0" y="1135380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" name="Freeform 13">
            <a:extLst>
              <a:ext uri="{FF2B5EF4-FFF2-40B4-BE49-F238E27FC236}">
                <a16:creationId xmlns:a16="http://schemas.microsoft.com/office/drawing/2014/main" id="{6060A716-5581-7346-3402-F0DF735C77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914194" y="1272077"/>
            <a:ext cx="6951729" cy="7326967"/>
          </a:xfrm>
          <a:custGeom>
            <a:avLst/>
            <a:gdLst/>
            <a:ahLst/>
            <a:cxnLst/>
            <a:rect l="l" t="t" r="r" b="b"/>
            <a:pathLst>
              <a:path w="6951729" h="7326967">
                <a:moveTo>
                  <a:pt x="0" y="0"/>
                </a:moveTo>
                <a:lnTo>
                  <a:pt x="6951729" y="0"/>
                </a:lnTo>
                <a:lnTo>
                  <a:pt x="6951729" y="7326967"/>
                </a:lnTo>
                <a:lnTo>
                  <a:pt x="0" y="732696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9197" r="-28997"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8201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UW Pediatrics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Custom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f1b6b01-c8f8-4ab2-a0e8-0c042dbbc68a" xsi:nil="true"/>
    <lcf76f155ced4ddcb4097134ff3c332f xmlns="fcd7d9db-0f92-4078-a108-23e75933333c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28F60FCE77D85448FEF61990924157D" ma:contentTypeVersion="12" ma:contentTypeDescription="Create a new document." ma:contentTypeScope="" ma:versionID="a80c21de973e33d4485a149da98f9f1c">
  <xsd:schema xmlns:xsd="http://www.w3.org/2001/XMLSchema" xmlns:xs="http://www.w3.org/2001/XMLSchema" xmlns:p="http://schemas.microsoft.com/office/2006/metadata/properties" xmlns:ns2="fcd7d9db-0f92-4078-a108-23e75933333c" xmlns:ns3="bf1b6b01-c8f8-4ab2-a0e8-0c042dbbc68a" targetNamespace="http://schemas.microsoft.com/office/2006/metadata/properties" ma:root="true" ma:fieldsID="0b806a1376e17aba00bf1297bf371b92" ns2:_="" ns3:_="">
    <xsd:import namespace="fcd7d9db-0f92-4078-a108-23e75933333c"/>
    <xsd:import namespace="bf1b6b01-c8f8-4ab2-a0e8-0c042dbbc68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cd7d9db-0f92-4078-a108-23e7593333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e20148b9-20a4-48a0-acba-ba52d68a37a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1b6b01-c8f8-4ab2-a0e8-0c042dbbc68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dbcbcbf4-1be8-4d93-823a-fd741b55f323}" ma:internalName="TaxCatchAll" ma:showField="CatchAllData" ma:web="bf1b6b01-c8f8-4ab2-a0e8-0c042dbbc68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B8B9C96-3B05-41AB-937A-8442FE9B4821}">
  <ds:schemaRefs>
    <ds:schemaRef ds:uri="http://schemas.microsoft.com/office/2006/metadata/properties"/>
    <ds:schemaRef ds:uri="http://schemas.microsoft.com/office/infopath/2007/PartnerControls"/>
    <ds:schemaRef ds:uri="bf1b6b01-c8f8-4ab2-a0e8-0c042dbbc68a"/>
    <ds:schemaRef ds:uri="fcd7d9db-0f92-4078-a108-23e75933333c"/>
  </ds:schemaRefs>
</ds:datastoreItem>
</file>

<file path=customXml/itemProps2.xml><?xml version="1.0" encoding="utf-8"?>
<ds:datastoreItem xmlns:ds="http://schemas.openxmlformats.org/officeDocument/2006/customXml" ds:itemID="{535EB91D-A68C-4A90-A50F-568FC9D90C2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203351D-3262-4EC7-99E9-DC11DC7AE97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cd7d9db-0f92-4078-a108-23e75933333c"/>
    <ds:schemaRef ds:uri="bf1b6b01-c8f8-4ab2-a0e8-0c042dbbc6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f6b6dd5b-f02f-441a-99a0-162ac5060bd2}" enabled="0" method="" siteId="{f6b6dd5b-f02f-441a-99a0-162ac5060bd2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</TotalTime>
  <Words>1083</Words>
  <Application>Microsoft Office PowerPoint</Application>
  <PresentationFormat>Custom</PresentationFormat>
  <Paragraphs>136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20</vt:i4>
      </vt:variant>
    </vt:vector>
  </HeadingPairs>
  <TitlesOfParts>
    <vt:vector size="32" baseType="lpstr">
      <vt:lpstr>Aptos</vt:lpstr>
      <vt:lpstr>Arial</vt:lpstr>
      <vt:lpstr>Calibri</vt:lpstr>
      <vt:lpstr>Calibri Light</vt:lpstr>
      <vt:lpstr>Encode Sans</vt:lpstr>
      <vt:lpstr>Encode Sans Normal</vt:lpstr>
      <vt:lpstr>Inter</vt:lpstr>
      <vt:lpstr>Neue Montreal</vt:lpstr>
      <vt:lpstr>Open Sans</vt:lpstr>
      <vt:lpstr>Office Theme</vt:lpstr>
      <vt:lpstr>1_Custom Design</vt:lpstr>
      <vt:lpstr>Custom Design</vt:lpstr>
      <vt:lpstr>PowerPoint Presentation</vt:lpstr>
      <vt:lpstr>Heading</vt:lpstr>
      <vt:lpstr>Heading</vt:lpstr>
      <vt:lpstr>Heading</vt:lpstr>
      <vt:lpstr>Agenda</vt:lpstr>
      <vt:lpstr>Agenda</vt:lpstr>
      <vt:lpstr>Executive Committee Chair &amp; Vice Chairs</vt:lpstr>
      <vt:lpstr>Executive Committee Chair &amp; Vice Chairs</vt:lpstr>
      <vt:lpstr>Heading</vt:lpstr>
      <vt:lpstr>Multiple Templates</vt:lpstr>
      <vt:lpstr>Line Chart Template</vt:lpstr>
      <vt:lpstr>Pie Graph Template</vt:lpstr>
      <vt:lpstr>Bar Graph Template</vt:lpstr>
      <vt:lpstr>Heading</vt:lpstr>
      <vt:lpstr>Our Commitment and Excellence</vt:lpstr>
      <vt:lpstr>Heading</vt:lpstr>
      <vt:lpstr>Heading</vt:lpstr>
      <vt:lpstr>Heading</vt:lpstr>
      <vt:lpstr>Questions?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Cindy Amir</dc:creator>
  <cp:lastModifiedBy>Amelia Apfel</cp:lastModifiedBy>
  <cp:revision>6</cp:revision>
  <dcterms:created xsi:type="dcterms:W3CDTF">2025-10-23T20:57:47Z</dcterms:created>
  <dcterms:modified xsi:type="dcterms:W3CDTF">2025-11-06T18:58:05Z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2025-10-23T00:00:00Z</vt:filetime>
  </property>
  <property fmtid="{D5CDD505-2E9C-101B-9397-08002B2CF9AE}" pid="3" name="Creator">
    <vt:lpwstr>Microsoft® PowerPoint® 2019</vt:lpwstr>
  </property>
  <property fmtid="{D5CDD505-2E9C-101B-9397-08002B2CF9AE}" pid="4" name="LastSaved">
    <vt:filetime>2025-10-23T00:00:00Z</vt:filetime>
  </property>
  <property fmtid="{D5CDD505-2E9C-101B-9397-08002B2CF9AE}" pid="5" name="Producer">
    <vt:lpwstr>Adobe PDF Services</vt:lpwstr>
  </property>
  <property fmtid="{D5CDD505-2E9C-101B-9397-08002B2CF9AE}" pid="6" name="ContentTypeId">
    <vt:lpwstr>0x010100828F60FCE77D85448FEF61990924157D</vt:lpwstr>
  </property>
  <property fmtid="{D5CDD505-2E9C-101B-9397-08002B2CF9AE}" pid="7" name="MediaServiceImageTags">
    <vt:lpwstr/>
  </property>
</Properties>
</file>